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6.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15.xml" ContentType="application/vnd.openxmlformats-officedocument.presentationml.slide+xml"/>
  <Override PartName="/ppt/slides/slide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1.xml" ContentType="application/vnd.openxmlformats-officedocument.presentationml.slideLayout+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notesSlides/notesSlide4.xml" ContentType="application/vnd.openxmlformats-officedocument.presentationml.notes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4"/>
  </p:notesMasterIdLst>
  <p:sldIdLst>
    <p:sldId id="353" r:id="rId2"/>
    <p:sldId id="391" r:id="rId3"/>
    <p:sldId id="392" r:id="rId4"/>
    <p:sldId id="387" r:id="rId5"/>
    <p:sldId id="385" r:id="rId6"/>
    <p:sldId id="377" r:id="rId7"/>
    <p:sldId id="388" r:id="rId8"/>
    <p:sldId id="382" r:id="rId9"/>
    <p:sldId id="365" r:id="rId10"/>
    <p:sldId id="386" r:id="rId11"/>
    <p:sldId id="395" r:id="rId12"/>
    <p:sldId id="396" r:id="rId13"/>
    <p:sldId id="394" r:id="rId14"/>
    <p:sldId id="398" r:id="rId15"/>
    <p:sldId id="397" r:id="rId16"/>
    <p:sldId id="369" r:id="rId17"/>
    <p:sldId id="399" r:id="rId18"/>
    <p:sldId id="367" r:id="rId19"/>
    <p:sldId id="370" r:id="rId20"/>
    <p:sldId id="384" r:id="rId21"/>
    <p:sldId id="360" r:id="rId22"/>
    <p:sldId id="400" r:id="rId23"/>
  </p:sldIdLst>
  <p:sldSz cx="12192000" cy="6858000"/>
  <p:notesSz cx="9929813"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bschnitt" id="{F8D67F58-F545-4EA9-950E-60D3520C59EE}">
          <p14:sldIdLst>
            <p14:sldId id="353"/>
            <p14:sldId id="391"/>
            <p14:sldId id="392"/>
            <p14:sldId id="387"/>
            <p14:sldId id="385"/>
            <p14:sldId id="377"/>
            <p14:sldId id="388"/>
            <p14:sldId id="382"/>
            <p14:sldId id="365"/>
            <p14:sldId id="386"/>
            <p14:sldId id="395"/>
            <p14:sldId id="396"/>
            <p14:sldId id="394"/>
            <p14:sldId id="398"/>
            <p14:sldId id="397"/>
            <p14:sldId id="369"/>
            <p14:sldId id="399"/>
            <p14:sldId id="367"/>
            <p14:sldId id="370"/>
            <p14:sldId id="384"/>
            <p14:sldId id="360"/>
          </p14:sldIdLst>
        </p14:section>
        <p14:section name="Abschnitt ohne Titel" id="{D001299A-15CB-4030-BECD-BC2AA8638E20}">
          <p14:sldIdLst>
            <p14:sldId id="400"/>
          </p14:sldIdLst>
        </p14:section>
      </p14:sectionLst>
    </p:ext>
    <p:ext uri="{EFAFB233-063F-42B5-8137-9DF3F51BA10A}">
      <p15:sldGuideLst xmlns:p15="http://schemas.microsoft.com/office/powerpoint/2012/main">
        <p15:guide id="1" orient="horz" pos="2205" userDrawn="1">
          <p15:clr>
            <a:srgbClr val="A4A3A4"/>
          </p15:clr>
        </p15:guide>
        <p15:guide id="2" pos="325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eveling, Katja" initials="NK" lastIdx="1" clrIdx="0">
    <p:extLst>
      <p:ext uri="{19B8F6BF-5375-455C-9EA6-DF929625EA0E}">
        <p15:presenceInfo xmlns:p15="http://schemas.microsoft.com/office/powerpoint/2012/main" userId="S-1-5-21-1731792211-894404920-2763320391-314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9E7A7"/>
    <a:srgbClr val="CC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Helle Formatvorlage 3 - Akz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49" autoAdjust="0"/>
    <p:restoredTop sz="94660"/>
  </p:normalViewPr>
  <p:slideViewPr>
    <p:cSldViewPr snapToGrid="0">
      <p:cViewPr varScale="1">
        <p:scale>
          <a:sx n="63" d="100"/>
          <a:sy n="63" d="100"/>
        </p:scale>
        <p:origin x="620" y="64"/>
      </p:cViewPr>
      <p:guideLst>
        <p:guide orient="horz" pos="2205"/>
        <p:guide pos="3250"/>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1" d="100"/>
          <a:sy n="81" d="100"/>
        </p:scale>
        <p:origin x="3996"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 Id="rId30" Type="http://schemas.openxmlformats.org/officeDocument/2006/relationships/customXml" Target="../customXml/item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1" y="1"/>
            <a:ext cx="4304001" cy="340265"/>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5623495" y="1"/>
            <a:ext cx="4304001" cy="340265"/>
          </a:xfrm>
          <a:prstGeom prst="rect">
            <a:avLst/>
          </a:prstGeom>
        </p:spPr>
        <p:txBody>
          <a:bodyPr vert="horz" lIns="91440" tIns="45720" rIns="91440" bIns="45720" rtlCol="0"/>
          <a:lstStyle>
            <a:lvl1pPr algn="r">
              <a:defRPr sz="1200"/>
            </a:lvl1pPr>
          </a:lstStyle>
          <a:p>
            <a:fld id="{D70AEA66-F1AD-457A-99A1-280781B1B4AC}" type="datetimeFigureOut">
              <a:rPr lang="de-DE" smtClean="0"/>
              <a:t>03.07.2025</a:t>
            </a:fld>
            <a:endParaRPr lang="de-DE"/>
          </a:p>
        </p:txBody>
      </p:sp>
      <p:sp>
        <p:nvSpPr>
          <p:cNvPr id="4" name="Folienbildplatzhalter 3"/>
          <p:cNvSpPr>
            <a:spLocks noGrp="1" noRot="1" noChangeAspect="1"/>
          </p:cNvSpPr>
          <p:nvPr>
            <p:ph type="sldImg" idx="2"/>
          </p:nvPr>
        </p:nvSpPr>
        <p:spPr>
          <a:xfrm>
            <a:off x="2927350" y="850900"/>
            <a:ext cx="4075113" cy="229235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992519" y="3271104"/>
            <a:ext cx="7944778" cy="2676455"/>
          </a:xfrm>
          <a:prstGeom prst="rect">
            <a:avLst/>
          </a:prstGeom>
        </p:spPr>
        <p:txBody>
          <a:bodyPr vert="horz" lIns="91440" tIns="45720" rIns="91440" bIns="45720" rtlCol="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1" y="6457411"/>
            <a:ext cx="4304001" cy="340265"/>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5623495" y="6457411"/>
            <a:ext cx="4304001" cy="340265"/>
          </a:xfrm>
          <a:prstGeom prst="rect">
            <a:avLst/>
          </a:prstGeom>
        </p:spPr>
        <p:txBody>
          <a:bodyPr vert="horz" lIns="91440" tIns="45720" rIns="91440" bIns="45720" rtlCol="0" anchor="b"/>
          <a:lstStyle>
            <a:lvl1pPr algn="r">
              <a:defRPr sz="1200"/>
            </a:lvl1pPr>
          </a:lstStyle>
          <a:p>
            <a:fld id="{19A5B480-025B-49AF-91B8-FE331B9C86CB}" type="slidenum">
              <a:rPr lang="de-DE" smtClean="0"/>
              <a:t>‹Nr.›</a:t>
            </a:fld>
            <a:endParaRPr lang="de-DE"/>
          </a:p>
        </p:txBody>
      </p:sp>
    </p:spTree>
    <p:extLst>
      <p:ext uri="{BB962C8B-B14F-4D97-AF65-F5344CB8AC3E}">
        <p14:creationId xmlns:p14="http://schemas.microsoft.com/office/powerpoint/2010/main" val="4124951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Suchthilfe, Lehrerin 50 Jahre alt, im Berufsleben, vor einem Jahr geschieden, in der </a:t>
            </a:r>
            <a:r>
              <a:rPr lang="de-DE" dirty="0" err="1"/>
              <a:t>Trennungsphanse</a:t>
            </a:r>
            <a:r>
              <a:rPr lang="de-DE" dirty="0"/>
              <a:t> angefangen zu trinken Stress im Beruf, Kompensation durch Alkohol Konsum, kommt in die Suchthilfe weil Auffällig am Arbeitsplatz, in der Suchthilfe wird nicht gesehen Wohnung vernachlässigt</a:t>
            </a:r>
          </a:p>
          <a:p>
            <a:endParaRPr lang="de-DE" dirty="0"/>
          </a:p>
          <a:p>
            <a:r>
              <a:rPr lang="de-DE" dirty="0"/>
              <a:t>Wohnungslos</a:t>
            </a:r>
          </a:p>
          <a:p>
            <a:r>
              <a:rPr lang="de-DE" dirty="0"/>
              <a:t>Jugendlicher aus JA Maßnahme auf Grund von </a:t>
            </a:r>
            <a:r>
              <a:rPr lang="de-DE" dirty="0" err="1"/>
              <a:t>Amph</a:t>
            </a:r>
            <a:r>
              <a:rPr lang="de-DE" dirty="0"/>
              <a:t> </a:t>
            </a:r>
            <a:r>
              <a:rPr lang="de-DE" dirty="0" err="1"/>
              <a:t>Kosum</a:t>
            </a:r>
            <a:r>
              <a:rPr lang="de-DE" dirty="0"/>
              <a:t> entlassen, sucht neue Wohnung keine Leistungen, keine Störgefühl </a:t>
            </a:r>
            <a:r>
              <a:rPr lang="de-DE" dirty="0" err="1"/>
              <a:t>ggü</a:t>
            </a:r>
            <a:r>
              <a:rPr lang="de-DE" dirty="0"/>
              <a:t> Konsum vorhanden.</a:t>
            </a:r>
          </a:p>
        </p:txBody>
      </p:sp>
      <p:sp>
        <p:nvSpPr>
          <p:cNvPr id="4" name="Foliennummernplatzhalter 3"/>
          <p:cNvSpPr>
            <a:spLocks noGrp="1"/>
          </p:cNvSpPr>
          <p:nvPr>
            <p:ph type="sldNum" sz="quarter" idx="5"/>
          </p:nvPr>
        </p:nvSpPr>
        <p:spPr/>
        <p:txBody>
          <a:bodyPr/>
          <a:lstStyle/>
          <a:p>
            <a:fld id="{19A5B480-025B-49AF-91B8-FE331B9C86CB}" type="slidenum">
              <a:rPr lang="de-DE" smtClean="0"/>
              <a:t>3</a:t>
            </a:fld>
            <a:endParaRPr lang="de-DE"/>
          </a:p>
        </p:txBody>
      </p:sp>
    </p:spTree>
    <p:extLst>
      <p:ext uri="{BB962C8B-B14F-4D97-AF65-F5344CB8AC3E}">
        <p14:creationId xmlns:p14="http://schemas.microsoft.com/office/powerpoint/2010/main" val="4182521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r>
              <a:rPr lang="de-DE" dirty="0"/>
              <a:t>Katja Erklärung Projekt, </a:t>
            </a:r>
          </a:p>
        </p:txBody>
      </p:sp>
      <p:sp>
        <p:nvSpPr>
          <p:cNvPr id="4" name="Foliennummernplatzhalter 3"/>
          <p:cNvSpPr>
            <a:spLocks noGrp="1"/>
          </p:cNvSpPr>
          <p:nvPr>
            <p:ph type="sldNum" sz="quarter" idx="5"/>
          </p:nvPr>
        </p:nvSpPr>
        <p:spPr/>
        <p:txBody>
          <a:bodyPr/>
          <a:lstStyle/>
          <a:p>
            <a:fld id="{19A5B480-025B-49AF-91B8-FE331B9C86CB}" type="slidenum">
              <a:rPr lang="de-DE" smtClean="0"/>
              <a:t>4</a:t>
            </a:fld>
            <a:endParaRPr lang="de-DE"/>
          </a:p>
        </p:txBody>
      </p:sp>
    </p:spTree>
    <p:extLst>
      <p:ext uri="{BB962C8B-B14F-4D97-AF65-F5344CB8AC3E}">
        <p14:creationId xmlns:p14="http://schemas.microsoft.com/office/powerpoint/2010/main" val="16846246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„Wir arbeiten mit dem was die </a:t>
            </a:r>
            <a:r>
              <a:rPr lang="de-DE" dirty="0" err="1">
                <a:latin typeface="Arial" panose="020B0604020202020204" pitchFamily="34" charset="0"/>
                <a:cs typeface="Arial" panose="020B0604020202020204" pitchFamily="34" charset="0"/>
              </a:rPr>
              <a:t>Klient:innen</a:t>
            </a:r>
            <a:r>
              <a:rPr lang="de-DE" dirty="0">
                <a:latin typeface="Arial" panose="020B0604020202020204" pitchFamily="34" charset="0"/>
                <a:cs typeface="Arial" panose="020B0604020202020204" pitchFamily="34" charset="0"/>
              </a:rPr>
              <a:t> uns zeigen“</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„Wir versuchen auch Unbewusstes an die Oberfläche zu holen und Diagnosen sind dafür ein wichtiges Hilfsmittel“</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„Die Selbstverantwortung steht im Mittelpunkt“</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„Wir rollen dir den Teppich aus, nur rübergehen musst du alleine“</a:t>
            </a:r>
          </a:p>
          <a:p>
            <a:endParaRPr lang="de-DE" dirty="0"/>
          </a:p>
        </p:txBody>
      </p:sp>
      <p:sp>
        <p:nvSpPr>
          <p:cNvPr id="4" name="Foliennummernplatzhalter 3"/>
          <p:cNvSpPr>
            <a:spLocks noGrp="1"/>
          </p:cNvSpPr>
          <p:nvPr>
            <p:ph type="sldNum" sz="quarter" idx="5"/>
          </p:nvPr>
        </p:nvSpPr>
        <p:spPr/>
        <p:txBody>
          <a:bodyPr/>
          <a:lstStyle/>
          <a:p>
            <a:fld id="{19A5B480-025B-49AF-91B8-FE331B9C86CB}" type="slidenum">
              <a:rPr lang="de-DE" smtClean="0"/>
              <a:t>8</a:t>
            </a:fld>
            <a:endParaRPr lang="de-DE"/>
          </a:p>
        </p:txBody>
      </p:sp>
    </p:spTree>
    <p:extLst>
      <p:ext uri="{BB962C8B-B14F-4D97-AF65-F5344CB8AC3E}">
        <p14:creationId xmlns:p14="http://schemas.microsoft.com/office/powerpoint/2010/main" val="8916968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endParaRPr lang="de-DE" dirty="0"/>
          </a:p>
        </p:txBody>
      </p:sp>
      <p:sp>
        <p:nvSpPr>
          <p:cNvPr id="4" name="Foliennummernplatzhalter 3"/>
          <p:cNvSpPr>
            <a:spLocks noGrp="1"/>
          </p:cNvSpPr>
          <p:nvPr>
            <p:ph type="sldNum" sz="quarter" idx="5"/>
          </p:nvPr>
        </p:nvSpPr>
        <p:spPr/>
        <p:txBody>
          <a:bodyPr/>
          <a:lstStyle/>
          <a:p>
            <a:fld id="{19A5B480-025B-49AF-91B8-FE331B9C86CB}" type="slidenum">
              <a:rPr lang="de-DE" smtClean="0"/>
              <a:t>9</a:t>
            </a:fld>
            <a:endParaRPr lang="de-DE"/>
          </a:p>
        </p:txBody>
      </p:sp>
    </p:spTree>
    <p:extLst>
      <p:ext uri="{BB962C8B-B14F-4D97-AF65-F5344CB8AC3E}">
        <p14:creationId xmlns:p14="http://schemas.microsoft.com/office/powerpoint/2010/main" val="36936335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5400" spc="-50" baseline="0">
                <a:solidFill>
                  <a:schemeClr val="tx1">
                    <a:lumMod val="85000"/>
                    <a:lumOff val="15000"/>
                  </a:schemeClr>
                </a:solidFill>
                <a:latin typeface="Arial" panose="020B0604020202020204" pitchFamily="34" charset="0"/>
                <a:cs typeface="Arial" panose="020B0604020202020204" pitchFamily="34" charset="0"/>
              </a:defRPr>
            </a:lvl1pPr>
          </a:lstStyle>
          <a:p>
            <a:r>
              <a:rPr lang="de-DE" dirty="0"/>
              <a:t>Titelmasterformat durch Klicken bearbeiten</a:t>
            </a:r>
            <a:endParaRPr lang="en-US" dirty="0"/>
          </a:p>
        </p:txBody>
      </p:sp>
      <p:sp>
        <p:nvSpPr>
          <p:cNvPr id="4" name="Date Placeholder 3"/>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5A069CB8-F204-4D06-B913-C5A26A89888A}" type="datetimeFigureOut">
              <a:rPr lang="en-US" smtClean="0"/>
              <a:pPr/>
              <a:t>7/3/2025</a:t>
            </a:fld>
            <a:endParaRPr lang="en-US" dirty="0"/>
          </a:p>
        </p:txBody>
      </p:sp>
      <p:sp>
        <p:nvSpPr>
          <p:cNvPr id="5" name="Footer Placeholder 4"/>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r>
              <a:rPr lang="en-US"/>
              <a:t>Seite </a:t>
            </a:r>
            <a:fld id="{DE53DC5B-D64D-44B2-BE49-B3B05207799D}" type="slidenum">
              <a:rPr lang="en-US" smtClean="0"/>
              <a:pPr/>
              <a:t>‹Nr.›</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2" name="Grafik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970199" y="5347850"/>
            <a:ext cx="986096" cy="886135"/>
          </a:xfrm>
          <a:prstGeom prst="rect">
            <a:avLst/>
          </a:prstGeom>
        </p:spPr>
      </p:pic>
      <p:sp>
        <p:nvSpPr>
          <p:cNvPr id="11" name="Title 1">
            <a:extLst>
              <a:ext uri="{FF2B5EF4-FFF2-40B4-BE49-F238E27FC236}">
                <a16:creationId xmlns:a16="http://schemas.microsoft.com/office/drawing/2014/main" id="{94135952-9EC0-4D64-BFB4-EB3743174E36}"/>
              </a:ext>
            </a:extLst>
          </p:cNvPr>
          <p:cNvSpPr txBox="1">
            <a:spLocks/>
          </p:cNvSpPr>
          <p:nvPr userDrawn="1"/>
        </p:nvSpPr>
        <p:spPr>
          <a:xfrm>
            <a:off x="1097280" y="4544790"/>
            <a:ext cx="10058400" cy="622808"/>
          </a:xfrm>
          <a:prstGeom prst="rect">
            <a:avLst/>
          </a:prstGeom>
        </p:spPr>
        <p:txBody>
          <a:bodyPr vert="horz" lIns="91440" tIns="45720" rIns="91440" bIns="45720" rtlCol="0" anchor="b">
            <a:normAutofit/>
          </a:bodyPr>
          <a:lstStyle>
            <a:lvl1pPr algn="l" defTabSz="914400" rtl="0" eaLnBrk="1" latinLnBrk="0" hangingPunct="1">
              <a:lnSpc>
                <a:spcPct val="85000"/>
              </a:lnSpc>
              <a:spcBef>
                <a:spcPct val="0"/>
              </a:spcBef>
              <a:buNone/>
              <a:defRPr sz="5400" kern="1200" spc="-50" baseline="0">
                <a:solidFill>
                  <a:schemeClr val="tx1">
                    <a:lumMod val="85000"/>
                    <a:lumOff val="15000"/>
                  </a:schemeClr>
                </a:solidFill>
                <a:latin typeface="Arial" panose="020B0604020202020204" pitchFamily="34" charset="0"/>
                <a:ea typeface="+mj-ea"/>
                <a:cs typeface="Arial" panose="020B0604020202020204" pitchFamily="34" charset="0"/>
              </a:defRPr>
            </a:lvl1pPr>
          </a:lstStyle>
          <a:p>
            <a:endParaRPr lang="en-US" sz="2400" dirty="0">
              <a:solidFill>
                <a:schemeClr val="tx2"/>
              </a:solidFill>
              <a:latin typeface="Arial" panose="020B0604020202020204" pitchFamily="34" charset="0"/>
              <a:cs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a:t>Titelmasterformat durch Klicken bearbeiten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10"/>
          </p:nvPr>
        </p:nvSpPr>
        <p:spPr/>
        <p:txBody>
          <a:bodyPr/>
          <a:lstStyle/>
          <a:p>
            <a:fld id="{50B6E300-0A13-4A81-945A-7333C271A069}" type="datetimeFigureOut">
              <a:rPr lang="en-US" dirty="0"/>
              <a:t>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de-DE" dirty="0"/>
              <a:t>Titelmasterformat durch Klicken bearbeiten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de-DE"/>
              <a:t>Formatvorlagen des Textmasters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34671962-1EA4-46E7-BCB0-F36CE46D1A59}" type="datetimeFigureOut">
              <a:rPr lang="en-US" dirty="0"/>
              <a:t>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1097280" y="312240"/>
            <a:ext cx="10058400" cy="1450757"/>
          </a:xfrm>
        </p:spPr>
        <p:txBody>
          <a:bodyPr/>
          <a:lstStyle/>
          <a:p>
            <a:r>
              <a:rPr lang="de-DE" dirty="0"/>
              <a:t>Titelmasterformat durch Klicken bearbeiten</a:t>
            </a:r>
            <a:endParaRPr lang="en-US" dirty="0"/>
          </a:p>
        </p:txBody>
      </p:sp>
      <p:sp>
        <p:nvSpPr>
          <p:cNvPr id="3" name="Content Placeholder 2"/>
          <p:cNvSpPr>
            <a:spLocks noGrp="1"/>
          </p:cNvSpPr>
          <p:nvPr>
            <p:ph idx="1"/>
          </p:nvPr>
        </p:nvSpPr>
        <p:spPr/>
        <p:txBody>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10"/>
          </p:nvPr>
        </p:nvSpPr>
        <p:spPr/>
        <p:txBody>
          <a:bodyPr/>
          <a:lstStyle/>
          <a:p>
            <a:fld id="{D30BB376-B19C-488D-ABEB-03C7E6E9E3E0}" type="datetimeFigureOut">
              <a:rPr lang="en-US" dirty="0"/>
              <a:t>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r>
              <a:rPr lang="en-US" dirty="0" err="1"/>
              <a:t>Seite</a:t>
            </a:r>
            <a:r>
              <a:rPr lang="en-US" dirty="0"/>
              <a:t> </a:t>
            </a:r>
            <a:fld id="{93684C0E-5911-414C-B581-61499A183C72}" type="slidenum">
              <a:rPr lang="en-US" smtClean="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Abschnitts-&#10;überschrift">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4000" b="0">
                <a:solidFill>
                  <a:schemeClr val="tx1">
                    <a:lumMod val="85000"/>
                    <a:lumOff val="15000"/>
                  </a:schemeClr>
                </a:solidFill>
                <a:latin typeface="Arial" panose="020B0604020202020204" pitchFamily="34" charset="0"/>
                <a:cs typeface="Arial" panose="020B0604020202020204" pitchFamily="34" charset="0"/>
              </a:defRPr>
            </a:lvl1pPr>
          </a:lstStyle>
          <a:p>
            <a:r>
              <a:rPr lang="de-DE" dirty="0"/>
              <a:t>Titelmasterformat durch Klicken bearbeiten</a:t>
            </a:r>
            <a:endParaRPr lang="en-US" dirty="0"/>
          </a:p>
        </p:txBody>
      </p:sp>
      <p:sp>
        <p:nvSpPr>
          <p:cNvPr id="4" name="Date Placeholder 3"/>
          <p:cNvSpPr>
            <a:spLocks noGrp="1"/>
          </p:cNvSpPr>
          <p:nvPr>
            <p:ph type="dt" sz="half" idx="10"/>
          </p:nvPr>
        </p:nvSpPr>
        <p:spPr/>
        <p:txBody>
          <a:bodyPr/>
          <a:lstStyle/>
          <a:p>
            <a:fld id="{486F077B-A50F-4D64-8574-E2D6A98A5553}" type="datetimeFigureOut">
              <a:rPr lang="en-US" dirty="0"/>
              <a:t>7/3/2025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‹Nr.›</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
        <p:nvSpPr>
          <p:cNvPr id="10" name="Title 1">
            <a:extLst>
              <a:ext uri="{FF2B5EF4-FFF2-40B4-BE49-F238E27FC236}">
                <a16:creationId xmlns:a16="http://schemas.microsoft.com/office/drawing/2014/main" id="{64D01697-2190-4B86-A4D0-4E5670C138AB}"/>
              </a:ext>
            </a:extLst>
          </p:cNvPr>
          <p:cNvSpPr txBox="1">
            <a:spLocks/>
          </p:cNvSpPr>
          <p:nvPr userDrawn="1"/>
        </p:nvSpPr>
        <p:spPr>
          <a:xfrm>
            <a:off x="1097280" y="4522837"/>
            <a:ext cx="10058400" cy="701925"/>
          </a:xfrm>
          <a:prstGeom prst="rect">
            <a:avLst/>
          </a:prstGeom>
        </p:spPr>
        <p:txBody>
          <a:bodyPr vert="horz" lIns="91440" tIns="45720" rIns="91440" bIns="45720" rtlCol="0" anchor="b" anchorCtr="0">
            <a:normAutofit/>
          </a:bodyPr>
          <a:lstStyle>
            <a:lvl1pPr algn="l" defTabSz="914400" rtl="0" eaLnBrk="1" latinLnBrk="0" hangingPunct="1">
              <a:lnSpc>
                <a:spcPct val="85000"/>
              </a:lnSpc>
              <a:spcBef>
                <a:spcPct val="0"/>
              </a:spcBef>
              <a:buNone/>
              <a:defRPr sz="4000" b="0" kern="1200" spc="-50" baseline="0">
                <a:solidFill>
                  <a:schemeClr val="tx1">
                    <a:lumMod val="85000"/>
                    <a:lumOff val="15000"/>
                  </a:schemeClr>
                </a:solidFill>
                <a:latin typeface="Arial" panose="020B0604020202020204" pitchFamily="34" charset="0"/>
                <a:ea typeface="+mj-ea"/>
                <a:cs typeface="Arial" panose="020B0604020202020204" pitchFamily="34" charset="0"/>
              </a:defRPr>
            </a:lvl1pPr>
          </a:lstStyle>
          <a:p>
            <a:r>
              <a:rPr lang="de-DE" sz="2400" dirty="0">
                <a:solidFill>
                  <a:schemeClr val="tx2"/>
                </a:solidFill>
              </a:rPr>
              <a:t>Titelmasterformat durch Klicken bearbeiten</a:t>
            </a:r>
            <a:endParaRPr lang="en-US" sz="2400" dirty="0">
              <a:solidFill>
                <a:schemeClr val="tx2"/>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lvl1pPr>
              <a:defRPr>
                <a:latin typeface="Arial" panose="020B0604020202020204" pitchFamily="34" charset="0"/>
                <a:cs typeface="Arial" panose="020B0604020202020204" pitchFamily="34" charset="0"/>
              </a:defRPr>
            </a:lvl1pPr>
          </a:lstStyle>
          <a:p>
            <a:r>
              <a:rPr lang="de-DE" dirty="0"/>
              <a:t>Titelmasterformat durch Klicken bearbeiten</a:t>
            </a:r>
            <a:endParaRPr lang="en-US" dirty="0"/>
          </a:p>
        </p:txBody>
      </p:sp>
      <p:sp>
        <p:nvSpPr>
          <p:cNvPr id="3" name="Content Placeholder 2"/>
          <p:cNvSpPr>
            <a:spLocks noGrp="1"/>
          </p:cNvSpPr>
          <p:nvPr>
            <p:ph sz="half" idx="1"/>
          </p:nvPr>
        </p:nvSpPr>
        <p:spPr>
          <a:xfrm>
            <a:off x="1097278" y="1845734"/>
            <a:ext cx="4937760" cy="4023360"/>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Content Placeholder 3"/>
          <p:cNvSpPr>
            <a:spLocks noGrp="1"/>
          </p:cNvSpPr>
          <p:nvPr>
            <p:ph sz="half" idx="2"/>
          </p:nvPr>
        </p:nvSpPr>
        <p:spPr>
          <a:xfrm>
            <a:off x="6217920" y="1845735"/>
            <a:ext cx="4937760" cy="4023360"/>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Date Placeholder 4"/>
          <p:cNvSpPr>
            <a:spLocks noGrp="1"/>
          </p:cNvSpPr>
          <p:nvPr>
            <p:ph type="dt" sz="half" idx="10"/>
          </p:nvPr>
        </p:nvSpPr>
        <p:spPr/>
        <p:txBody>
          <a:bodyPr/>
          <a:lstStyle/>
          <a:p>
            <a:fld id="{7D9E2A62-1983-43A1-A163-D8AA46534C80}" type="datetimeFigureOut">
              <a:rPr lang="en-US" dirty="0"/>
              <a:t>7/3/2025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lvl1pPr>
              <a:defRPr>
                <a:latin typeface="Arial" panose="020B0604020202020204" pitchFamily="34" charset="0"/>
                <a:cs typeface="Arial" panose="020B0604020202020204" pitchFamily="34" charset="0"/>
              </a:defRPr>
            </a:lvl1pPr>
          </a:lstStyle>
          <a:p>
            <a:r>
              <a:rPr lang="de-DE" dirty="0"/>
              <a:t>Titelmasterformat durch Klicken bearbeiten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Formatvorlagen des Textmasters bearbeiten</a:t>
            </a:r>
          </a:p>
        </p:txBody>
      </p:sp>
      <p:sp>
        <p:nvSpPr>
          <p:cNvPr id="4" name="Content Placeholder 3"/>
          <p:cNvSpPr>
            <a:spLocks noGrp="1"/>
          </p:cNvSpPr>
          <p:nvPr>
            <p:ph sz="half" idx="2"/>
          </p:nvPr>
        </p:nvSpPr>
        <p:spPr>
          <a:xfrm>
            <a:off x="1097280" y="2582334"/>
            <a:ext cx="4937760" cy="3378200"/>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latin typeface="Arial" panose="020B06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dirty="0"/>
              <a:t>Formatvorlagen des Textmasters bearbeiten</a:t>
            </a:r>
          </a:p>
        </p:txBody>
      </p:sp>
      <p:sp>
        <p:nvSpPr>
          <p:cNvPr id="6" name="Content Placeholder 5"/>
          <p:cNvSpPr>
            <a:spLocks noGrp="1"/>
          </p:cNvSpPr>
          <p:nvPr>
            <p:ph sz="quarter" idx="4"/>
          </p:nvPr>
        </p:nvSpPr>
        <p:spPr>
          <a:xfrm>
            <a:off x="6217920" y="2582334"/>
            <a:ext cx="4937760" cy="3378200"/>
          </a:xfr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7" name="Date Placeholder 6"/>
          <p:cNvSpPr>
            <a:spLocks noGrp="1"/>
          </p:cNvSpPr>
          <p:nvPr>
            <p:ph type="dt" sz="half" idx="10"/>
          </p:nvPr>
        </p:nvSpPr>
        <p:spPr/>
        <p:txBody>
          <a:bodyPr/>
          <a:lstStyle>
            <a:lvl1pPr>
              <a:defRPr>
                <a:latin typeface="Arial" panose="020B0604020202020204" pitchFamily="34" charset="0"/>
                <a:cs typeface="Arial" panose="020B0604020202020204" pitchFamily="34" charset="0"/>
              </a:defRPr>
            </a:lvl1pPr>
          </a:lstStyle>
          <a:p>
            <a:fld id="{898F3E3B-34E3-4345-B2A1-994B83598A9C}" type="datetimeFigureOut">
              <a:rPr lang="en-US" smtClean="0"/>
              <a:pPr/>
              <a:t>7/3/2025</a:t>
            </a:fld>
            <a:endParaRPr lang="en-US" dirty="0"/>
          </a:p>
        </p:txBody>
      </p:sp>
      <p:sp>
        <p:nvSpPr>
          <p:cNvPr id="8" name="Footer Placeholder 7"/>
          <p:cNvSpPr>
            <a:spLocks noGrp="1"/>
          </p:cNvSpPr>
          <p:nvPr>
            <p:ph type="ftr" sz="quarter" idx="11"/>
          </p:nvPr>
        </p:nvSpPr>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9" name="Slide Number Placeholder 8"/>
          <p:cNvSpPr>
            <a:spLocks noGrp="1"/>
          </p:cNvSpPr>
          <p:nvPr>
            <p:ph type="sldNum" sz="quarter" idx="12"/>
          </p:nvPr>
        </p:nvSpPr>
        <p:spPr/>
        <p:txBody>
          <a:bodyPr/>
          <a:lstStyle>
            <a:lvl1pPr>
              <a:defRPr>
                <a:latin typeface="Arial" panose="020B0604020202020204" pitchFamily="34" charset="0"/>
                <a:cs typeface="Arial" panose="020B0604020202020204" pitchFamily="34" charset="0"/>
              </a:defRPr>
            </a:lvl1pPr>
          </a:lstStyle>
          <a:p>
            <a:fld id="{4FAB73BC-B049-4115-A692-8D63A059BFB8}" type="slidenum">
              <a:rPr lang="en-US" smtClean="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dirty="0"/>
              <a:t>Titelmasterformat durch Klicken bearbeiten</a:t>
            </a:r>
            <a:endParaRPr lang="en-US" dirty="0"/>
          </a:p>
        </p:txBody>
      </p:sp>
      <p:sp>
        <p:nvSpPr>
          <p:cNvPr id="3" name="Date Placeholder 2"/>
          <p:cNvSpPr>
            <a:spLocks noGrp="1"/>
          </p:cNvSpPr>
          <p:nvPr>
            <p:ph type="dt" sz="half" idx="10"/>
          </p:nvPr>
        </p:nvSpPr>
        <p:spPr/>
        <p:txBody>
          <a:bodyPr/>
          <a:lstStyle/>
          <a:p>
            <a:fld id="{FD816C96-82A1-4D77-8ADA-627AC6FE3D65}" type="datetimeFigureOut">
              <a:rPr lang="en-US" dirty="0"/>
              <a:t>7/3/2025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D102C1E-28F2-47E9-802D-339E64E2F920}" type="datetimeFigureOut">
              <a:rPr lang="en-US" dirty="0"/>
              <a:t>7/3/2025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‹Nr.›</a:t>
            </a:fld>
            <a:endParaRPr lang="en-US" dirty="0"/>
          </a:p>
        </p:txBody>
      </p:sp>
      <p:pic>
        <p:nvPicPr>
          <p:cNvPr id="10" name="Grafik 9">
            <a:extLst>
              <a:ext uri="{FF2B5EF4-FFF2-40B4-BE49-F238E27FC236}">
                <a16:creationId xmlns:a16="http://schemas.microsoft.com/office/drawing/2014/main" id="{721B6C5A-2D82-489C-8F1D-297696803A17}"/>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212483" y="5598208"/>
            <a:ext cx="640919" cy="575949"/>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2400" b="0">
                <a:solidFill>
                  <a:srgbClr val="FFFFFF"/>
                </a:solidFill>
              </a:defRPr>
            </a:lvl1pPr>
          </a:lstStyle>
          <a:p>
            <a:r>
              <a:rPr lang="de-DE" dirty="0"/>
              <a:t>Titelmasterformat durch Klicken bearbeiten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dirty="0"/>
              <a:t>Formatvorlagen des Textmasters bearbeiten</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24271A48-F18A-45B3-BC05-1E27DA3F88AF}" type="datetimeFigureOut">
              <a:rPr lang="en-US" dirty="0"/>
              <a:t>7/3/2025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‹Nr.›</a:t>
            </a:fld>
            <a:endParaRPr lang="en-US" dirty="0"/>
          </a:p>
        </p:txBody>
      </p:sp>
      <p:pic>
        <p:nvPicPr>
          <p:cNvPr id="10" name="Grafik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1414340" y="6171810"/>
            <a:ext cx="640919" cy="575949"/>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de-DE" dirty="0"/>
              <a:t>Titelmasterformat durch Klicken bearbeiten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dirty="0"/>
              <a:t>Bild durch Klicken auf Symbol hinzufügen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dirty="0"/>
              <a:t>Formatvorlagen des Textmasters bearbeiten</a:t>
            </a:r>
          </a:p>
        </p:txBody>
      </p:sp>
      <p:sp>
        <p:nvSpPr>
          <p:cNvPr id="5" name="Date Placeholder 4"/>
          <p:cNvSpPr>
            <a:spLocks noGrp="1"/>
          </p:cNvSpPr>
          <p:nvPr>
            <p:ph type="dt" sz="half" idx="10"/>
          </p:nvPr>
        </p:nvSpPr>
        <p:spPr/>
        <p:txBody>
          <a:bodyPr/>
          <a:lstStyle/>
          <a:p>
            <a:fld id="{65B747F8-9654-4282-85D2-65F41AAE7A75}" type="datetimeFigureOut">
              <a:rPr lang="en-US" dirty="0"/>
              <a:t>7/3/2025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de-DE" dirty="0"/>
              <a:t>Titelmasterformat durch Klicken bearbeiten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de-DE" dirty="0"/>
              <a:t>Formatvorlagen des Textmasters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4" name="Date Placeholder 3"/>
          <p:cNvSpPr>
            <a:spLocks noGrp="1"/>
          </p:cNvSpPr>
          <p:nvPr>
            <p:ph type="dt" sz="half" idx="2"/>
          </p:nvPr>
        </p:nvSpPr>
        <p:spPr>
          <a:xfrm>
            <a:off x="1038511" y="6459785"/>
            <a:ext cx="2472271" cy="365125"/>
          </a:xfrm>
          <a:prstGeom prst="rect">
            <a:avLst/>
          </a:prstGeom>
        </p:spPr>
        <p:txBody>
          <a:bodyPr vert="horz" lIns="91440" tIns="45720" rIns="91440" bIns="45720" rtlCol="0" anchor="ctr"/>
          <a:lstStyle>
            <a:lvl1pPr algn="l">
              <a:defRPr sz="900">
                <a:solidFill>
                  <a:srgbClr val="FFFFFF"/>
                </a:solidFill>
                <a:latin typeface="Arial" panose="020B0604020202020204" pitchFamily="34" charset="0"/>
                <a:cs typeface="Arial" panose="020B0604020202020204" pitchFamily="34" charset="0"/>
              </a:defRPr>
            </a:lvl1pPr>
          </a:lstStyle>
          <a:p>
            <a:fld id="{5DC5B261-8843-42D1-AAFC-05E20E2D9B97}" type="datetimeFigureOut">
              <a:rPr lang="en-US" smtClean="0"/>
              <a:pPr/>
              <a:t>7/3/2025</a:t>
            </a:fld>
            <a:endParaRPr lang="en-US" dirty="0"/>
          </a:p>
        </p:txBody>
      </p:sp>
      <p:sp>
        <p:nvSpPr>
          <p:cNvPr id="5" name="Footer Placeholder 4"/>
          <p:cNvSpPr>
            <a:spLocks noGrp="1"/>
          </p:cNvSpPr>
          <p:nvPr>
            <p:ph type="ftr" sz="quarter" idx="3"/>
          </p:nvPr>
        </p:nvSpPr>
        <p:spPr>
          <a:xfrm>
            <a:off x="3627416" y="6459785"/>
            <a:ext cx="4822804" cy="365125"/>
          </a:xfrm>
          <a:prstGeom prst="rect">
            <a:avLst/>
          </a:prstGeom>
        </p:spPr>
        <p:txBody>
          <a:bodyPr vert="horz" lIns="91440" tIns="45720" rIns="91440" bIns="45720" rtlCol="0" anchor="ctr"/>
          <a:lstStyle>
            <a:lvl1pPr algn="ctr">
              <a:defRPr sz="900" cap="all" baseline="0">
                <a:solidFill>
                  <a:srgbClr val="FFFFFF"/>
                </a:solidFill>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‹Nr.›</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6" name="Grafik 15"/>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485567" y="1081475"/>
            <a:ext cx="670113" cy="602183"/>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4000" kern="1200" spc="-50" baseline="0">
          <a:solidFill>
            <a:schemeClr val="tx1">
              <a:lumMod val="75000"/>
              <a:lumOff val="25000"/>
            </a:schemeClr>
          </a:solidFill>
          <a:latin typeface="Arial" panose="020B0604020202020204" pitchFamily="34" charset="0"/>
          <a:ea typeface="+mj-ea"/>
          <a:cs typeface="Arial" panose="020B0604020202020204" pitchFamily="34" charset="0"/>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Arial" panose="020B0604020202020204" pitchFamily="34" charset="0"/>
          <a:ea typeface="+mn-ea"/>
          <a:cs typeface="Arial" panose="020B0604020202020204" pitchFamily="34" charset="0"/>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Arial" panose="020B0604020202020204" pitchFamily="34" charset="0"/>
          <a:ea typeface="+mn-ea"/>
          <a:cs typeface="Arial" panose="020B0604020202020204" pitchFamily="34" charset="0"/>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Arial" panose="020B0604020202020204" pitchFamily="34" charset="0"/>
          <a:ea typeface="+mn-ea"/>
          <a:cs typeface="Arial" panose="020B0604020202020204" pitchFamily="34" charset="0"/>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hyperlink" Target="mailto:Lilian.fischer@caritas-mettmann.de" TargetMode="External"/><Relationship Id="rId2" Type="http://schemas.openxmlformats.org/officeDocument/2006/relationships/hyperlink" Target="mailto:Katjaneveling@caritas-mettmann.de" TargetMode="External"/><Relationship Id="rId1" Type="http://schemas.openxmlformats.org/officeDocument/2006/relationships/slideLayout" Target="../slideLayouts/slideLayout7.xml"/><Relationship Id="rId4" Type="http://schemas.openxmlformats.org/officeDocument/2006/relationships/image" Target="../media/image3.jp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4">
            <a:extLst>
              <a:ext uri="{FF2B5EF4-FFF2-40B4-BE49-F238E27FC236}">
                <a16:creationId xmlns:a16="http://schemas.microsoft.com/office/drawing/2014/main" id="{11BA6C69-BBBC-49F8-8161-845BDE98451D}"/>
              </a:ext>
            </a:extLst>
          </p:cNvPr>
          <p:cNvSpPr>
            <a:spLocks noGrp="1"/>
          </p:cNvSpPr>
          <p:nvPr>
            <p:ph type="ctrTitle"/>
          </p:nvPr>
        </p:nvSpPr>
        <p:spPr/>
        <p:txBody>
          <a:bodyPr>
            <a:normAutofit fontScale="90000"/>
          </a:bodyPr>
          <a:lstStyle/>
          <a:p>
            <a:pPr algn="ctr"/>
            <a:br>
              <a:rPr lang="de-DE" sz="4000" b="1" dirty="0"/>
            </a:br>
            <a:br>
              <a:rPr lang="de-DE" sz="4000" b="1" dirty="0"/>
            </a:br>
            <a:br>
              <a:rPr lang="de-DE" sz="4000" b="1" dirty="0"/>
            </a:br>
            <a:br>
              <a:rPr lang="de-DE" sz="4000" b="1" dirty="0"/>
            </a:br>
            <a:br>
              <a:rPr lang="de-DE" sz="4000" b="1" dirty="0"/>
            </a:br>
            <a:r>
              <a:rPr lang="de-DE" sz="4000" b="1" dirty="0"/>
              <a:t>Suchthilfe </a:t>
            </a:r>
            <a:r>
              <a:rPr lang="de-DE" sz="4000" b="1" dirty="0" err="1"/>
              <a:t>meets</a:t>
            </a:r>
            <a:r>
              <a:rPr lang="de-DE" sz="4000" b="1" dirty="0"/>
              <a:t> Wohnungslosenhilfe, ein Modellprojekt stellt sich vor</a:t>
            </a:r>
            <a:br>
              <a:rPr lang="de-DE" sz="4000" b="1" dirty="0"/>
            </a:br>
            <a:br>
              <a:rPr lang="de-DE" sz="4000" b="1" dirty="0"/>
            </a:br>
            <a:r>
              <a:rPr lang="de-DE" sz="1800" dirty="0"/>
              <a:t>Jahresfachtagung der </a:t>
            </a:r>
            <a:r>
              <a:rPr lang="de-DE" sz="1800" dirty="0" err="1"/>
              <a:t>arwed</a:t>
            </a:r>
            <a:r>
              <a:rPr lang="de-DE" sz="1800" dirty="0"/>
              <a:t> e.V. 04.07.2025 - 05.07.2025</a:t>
            </a:r>
            <a:br>
              <a:rPr lang="de-DE" sz="4000" b="1" dirty="0"/>
            </a:br>
            <a:br>
              <a:rPr lang="de-DE" sz="4000" b="1" dirty="0"/>
            </a:br>
            <a:endParaRPr lang="de-DE" sz="1800" dirty="0"/>
          </a:p>
        </p:txBody>
      </p:sp>
      <p:sp>
        <p:nvSpPr>
          <p:cNvPr id="6" name="Untertitel 5">
            <a:extLst>
              <a:ext uri="{FF2B5EF4-FFF2-40B4-BE49-F238E27FC236}">
                <a16:creationId xmlns:a16="http://schemas.microsoft.com/office/drawing/2014/main" id="{6C5A8D81-6984-41A4-8FF2-162AC80C6B33}"/>
              </a:ext>
            </a:extLst>
          </p:cNvPr>
          <p:cNvSpPr>
            <a:spLocks noGrp="1"/>
          </p:cNvSpPr>
          <p:nvPr>
            <p:ph type="subTitle" idx="4294967295"/>
          </p:nvPr>
        </p:nvSpPr>
        <p:spPr>
          <a:xfrm>
            <a:off x="1982788" y="4395788"/>
            <a:ext cx="10209212" cy="1193800"/>
          </a:xfrm>
        </p:spPr>
        <p:txBody>
          <a:bodyPr>
            <a:normAutofit fontScale="25000" lnSpcReduction="20000"/>
          </a:bodyPr>
          <a:lstStyle/>
          <a:p>
            <a:pPr marL="0" indent="0" algn="just">
              <a:buNone/>
            </a:pPr>
            <a:r>
              <a:rPr lang="de-DE" sz="1500" dirty="0">
                <a:solidFill>
                  <a:schemeClr val="tx1"/>
                </a:solidFill>
              </a:rPr>
              <a:t>		                            </a:t>
            </a:r>
          </a:p>
          <a:p>
            <a:pPr marL="0" indent="0" algn="just">
              <a:buNone/>
            </a:pPr>
            <a:endParaRPr lang="de-DE" sz="1500" dirty="0">
              <a:solidFill>
                <a:schemeClr val="tx1"/>
              </a:solidFill>
            </a:endParaRPr>
          </a:p>
          <a:p>
            <a:pPr marL="0" indent="0" algn="just">
              <a:buNone/>
            </a:pPr>
            <a:endParaRPr lang="de-DE" sz="1500" dirty="0">
              <a:solidFill>
                <a:schemeClr val="tx1"/>
              </a:solidFill>
            </a:endParaRPr>
          </a:p>
          <a:p>
            <a:pPr marL="0" indent="0" algn="just">
              <a:buNone/>
            </a:pPr>
            <a:r>
              <a:rPr lang="de-DE" sz="1500" dirty="0">
                <a:solidFill>
                  <a:schemeClr val="tx1"/>
                </a:solidFill>
              </a:rPr>
              <a:t>			</a:t>
            </a:r>
            <a:r>
              <a:rPr lang="de-DE" sz="4200" dirty="0">
                <a:solidFill>
                  <a:schemeClr val="tx1"/>
                </a:solidFill>
              </a:rPr>
              <a:t>Katja Neveling			            Lilian Fischer </a:t>
            </a:r>
          </a:p>
          <a:p>
            <a:pPr marL="0" indent="0" algn="just">
              <a:buNone/>
            </a:pPr>
            <a:r>
              <a:rPr lang="de-DE" sz="4200" dirty="0">
                <a:solidFill>
                  <a:schemeClr val="tx1"/>
                </a:solidFill>
              </a:rPr>
              <a:t> 		Abteilungsleiterin Rehabilitation		Koordinatorin Wohnungsnotfallhilfe</a:t>
            </a:r>
            <a:r>
              <a:rPr lang="de-DE" sz="1600" dirty="0">
                <a:solidFill>
                  <a:schemeClr val="tx1"/>
                </a:solidFill>
              </a:rPr>
              <a:t>	</a:t>
            </a:r>
          </a:p>
          <a:p>
            <a:pPr marL="0" indent="0" algn="just">
              <a:buNone/>
            </a:pPr>
            <a:endParaRPr lang="de-DE" sz="6400" dirty="0">
              <a:solidFill>
                <a:schemeClr val="tx1"/>
              </a:solidFill>
            </a:endParaRPr>
          </a:p>
          <a:p>
            <a:pPr marL="0" indent="0">
              <a:buNone/>
            </a:pPr>
            <a:r>
              <a:rPr lang="de-DE" sz="7400" dirty="0">
                <a:solidFill>
                  <a:srgbClr val="FF0000"/>
                </a:solidFill>
                <a:latin typeface="Arial" panose="020B0604020202020204" pitchFamily="34" charset="0"/>
                <a:cs typeface="Arial" panose="020B0604020202020204" pitchFamily="34" charset="0"/>
              </a:rPr>
              <a:t>			Caritas</a:t>
            </a:r>
            <a:r>
              <a:rPr lang="de-DE" sz="7400" dirty="0">
                <a:latin typeface="Arial" panose="020B0604020202020204" pitchFamily="34" charset="0"/>
                <a:cs typeface="Arial" panose="020B0604020202020204" pitchFamily="34" charset="0"/>
              </a:rPr>
              <a:t>verband für den Kreis Mettmann e.V.</a:t>
            </a:r>
            <a:br>
              <a:rPr lang="de-DE" sz="2400" dirty="0">
                <a:latin typeface="Arial" panose="020B0604020202020204" pitchFamily="34" charset="0"/>
                <a:cs typeface="Arial" panose="020B0604020202020204" pitchFamily="34" charset="0"/>
              </a:rPr>
            </a:br>
            <a:br>
              <a:rPr lang="de-DE" sz="2400" dirty="0">
                <a:latin typeface="Arial" panose="020B0604020202020204" pitchFamily="34" charset="0"/>
                <a:cs typeface="Arial" panose="020B0604020202020204" pitchFamily="34" charset="0"/>
              </a:rPr>
            </a:br>
            <a:endParaRPr lang="de-DE" sz="12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7103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E57C0617-8E3D-4A7D-94BB-18A67F390D32}"/>
              </a:ext>
            </a:extLst>
          </p:cNvPr>
          <p:cNvSpPr/>
          <p:nvPr/>
        </p:nvSpPr>
        <p:spPr>
          <a:xfrm>
            <a:off x="620785" y="486561"/>
            <a:ext cx="10679185" cy="1200329"/>
          </a:xfrm>
          <a:prstGeom prst="rect">
            <a:avLst/>
          </a:prstGeom>
        </p:spPr>
        <p:txBody>
          <a:bodyPr wrap="square">
            <a:spAutoFit/>
          </a:bodyPr>
          <a:lstStyle/>
          <a:p>
            <a:pPr algn="ctr"/>
            <a:r>
              <a:rPr lang="de-DE" sz="2400" b="1" dirty="0">
                <a:latin typeface="Arial" panose="020B0604020202020204" pitchFamily="34" charset="0"/>
                <a:cs typeface="Arial" panose="020B0604020202020204" pitchFamily="34" charset="0"/>
              </a:rPr>
              <a:t>	Die Vernetzung der Sucht- und Wohnungsnotfallhilfe</a:t>
            </a:r>
          </a:p>
          <a:p>
            <a:pPr algn="ctr"/>
            <a:r>
              <a:rPr lang="de-DE" sz="2400" b="1" dirty="0">
                <a:latin typeface="Arial" panose="020B0604020202020204" pitchFamily="34" charset="0"/>
                <a:cs typeface="Arial" panose="020B0604020202020204" pitchFamily="34" charset="0"/>
              </a:rPr>
              <a:t> im Caritasverband für den Kreis Mettmann</a:t>
            </a:r>
          </a:p>
          <a:p>
            <a:pPr algn="ctr"/>
            <a:r>
              <a:rPr lang="de-DE" sz="2400" b="1" dirty="0">
                <a:latin typeface="Arial" panose="020B0604020202020204" pitchFamily="34" charset="0"/>
                <a:cs typeface="Arial" panose="020B0604020202020204" pitchFamily="34" charset="0"/>
              </a:rPr>
              <a:t>als Projekt</a:t>
            </a:r>
          </a:p>
        </p:txBody>
      </p:sp>
      <p:sp>
        <p:nvSpPr>
          <p:cNvPr id="4" name="Rechteck 3">
            <a:extLst>
              <a:ext uri="{FF2B5EF4-FFF2-40B4-BE49-F238E27FC236}">
                <a16:creationId xmlns:a16="http://schemas.microsoft.com/office/drawing/2014/main" id="{4598A257-A004-42A0-838F-EC687E05CF0C}"/>
              </a:ext>
            </a:extLst>
          </p:cNvPr>
          <p:cNvSpPr/>
          <p:nvPr/>
        </p:nvSpPr>
        <p:spPr>
          <a:xfrm>
            <a:off x="1043796" y="1611824"/>
            <a:ext cx="10092906" cy="3200876"/>
          </a:xfrm>
          <a:prstGeom prst="rect">
            <a:avLst/>
          </a:prstGeom>
        </p:spPr>
        <p:txBody>
          <a:bodyPr wrap="square">
            <a:spAutoFit/>
          </a:bodyPr>
          <a:lstStyle/>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de-DE" sz="2000" b="1" dirty="0">
                <a:latin typeface="Arial" panose="020B0604020202020204" pitchFamily="34" charset="0"/>
                <a:cs typeface="Arial" panose="020B0604020202020204" pitchFamily="34" charset="0"/>
              </a:rPr>
              <a:t>Arbeitspakete</a:t>
            </a:r>
          </a:p>
          <a:p>
            <a:endParaRPr lang="de-DE" sz="2000"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Struktur</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Kommunikation</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Angebote</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Adventsfeier</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Renovierung</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Öffentlichkeitsarbeit</a:t>
            </a: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11580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E57C0617-8E3D-4A7D-94BB-18A67F390D32}"/>
              </a:ext>
            </a:extLst>
          </p:cNvPr>
          <p:cNvSpPr/>
          <p:nvPr/>
        </p:nvSpPr>
        <p:spPr>
          <a:xfrm>
            <a:off x="620785" y="486561"/>
            <a:ext cx="10679185" cy="1200329"/>
          </a:xfrm>
          <a:prstGeom prst="rect">
            <a:avLst/>
          </a:prstGeom>
        </p:spPr>
        <p:txBody>
          <a:bodyPr wrap="square">
            <a:spAutoFit/>
          </a:bodyPr>
          <a:lstStyle/>
          <a:p>
            <a:pPr algn="ctr"/>
            <a:r>
              <a:rPr lang="de-DE" sz="2400" b="1" dirty="0">
                <a:latin typeface="Arial" panose="020B0604020202020204" pitchFamily="34" charset="0"/>
                <a:cs typeface="Arial" panose="020B0604020202020204" pitchFamily="34" charset="0"/>
              </a:rPr>
              <a:t>	Die Vernetzung der Sucht- und Wohnungsnotfallhilfe</a:t>
            </a:r>
          </a:p>
          <a:p>
            <a:pPr algn="ctr"/>
            <a:r>
              <a:rPr lang="de-DE" sz="2400" b="1" dirty="0">
                <a:latin typeface="Arial" panose="020B0604020202020204" pitchFamily="34" charset="0"/>
                <a:cs typeface="Arial" panose="020B0604020202020204" pitchFamily="34" charset="0"/>
              </a:rPr>
              <a:t> im Caritasverband für den Kreis Mettmann</a:t>
            </a:r>
          </a:p>
          <a:p>
            <a:pPr algn="ctr"/>
            <a:r>
              <a:rPr lang="de-DE" sz="2400" b="1" dirty="0">
                <a:latin typeface="Arial" panose="020B0604020202020204" pitchFamily="34" charset="0"/>
                <a:cs typeface="Arial" panose="020B0604020202020204" pitchFamily="34" charset="0"/>
              </a:rPr>
              <a:t>als Projekt</a:t>
            </a:r>
          </a:p>
        </p:txBody>
      </p:sp>
      <p:sp>
        <p:nvSpPr>
          <p:cNvPr id="4" name="Rechteck 3">
            <a:extLst>
              <a:ext uri="{FF2B5EF4-FFF2-40B4-BE49-F238E27FC236}">
                <a16:creationId xmlns:a16="http://schemas.microsoft.com/office/drawing/2014/main" id="{4598A257-A004-42A0-838F-EC687E05CF0C}"/>
              </a:ext>
            </a:extLst>
          </p:cNvPr>
          <p:cNvSpPr/>
          <p:nvPr/>
        </p:nvSpPr>
        <p:spPr>
          <a:xfrm>
            <a:off x="1043796" y="1611824"/>
            <a:ext cx="10092906" cy="4955203"/>
          </a:xfrm>
          <a:prstGeom prst="rect">
            <a:avLst/>
          </a:prstGeom>
        </p:spPr>
        <p:txBody>
          <a:bodyPr wrap="square">
            <a:spAutoFit/>
          </a:bodyPr>
          <a:lstStyle/>
          <a:p>
            <a:r>
              <a:rPr lang="de-DE" sz="2000" b="1" dirty="0">
                <a:solidFill>
                  <a:srgbClr val="FF0000"/>
                </a:solidFill>
                <a:latin typeface="Arial" panose="020B0604020202020204" pitchFamily="34" charset="0"/>
                <a:cs typeface="Arial" panose="020B0604020202020204" pitchFamily="34" charset="0"/>
              </a:rPr>
              <a:t>Vorbehalte </a:t>
            </a:r>
            <a:r>
              <a:rPr lang="de-DE" sz="2000" b="1" dirty="0" err="1">
                <a:latin typeface="Arial" panose="020B0604020202020204" pitchFamily="34" charset="0"/>
                <a:cs typeface="Arial" panose="020B0604020202020204" pitchFamily="34" charset="0"/>
              </a:rPr>
              <a:t>vs</a:t>
            </a:r>
            <a:r>
              <a:rPr lang="de-DE" sz="2000" b="1" dirty="0">
                <a:latin typeface="Arial" panose="020B0604020202020204" pitchFamily="34" charset="0"/>
                <a:cs typeface="Arial" panose="020B0604020202020204" pitchFamily="34" charset="0"/>
              </a:rPr>
              <a:t> Realität</a:t>
            </a:r>
          </a:p>
          <a:p>
            <a:endParaRPr lang="de-DE" sz="2000" b="1" dirty="0">
              <a:solidFill>
                <a:srgbClr val="FF0000"/>
              </a:solidFill>
              <a:latin typeface="Arial" panose="020B0604020202020204" pitchFamily="34" charset="0"/>
              <a:cs typeface="Arial" panose="020B0604020202020204" pitchFamily="34" charset="0"/>
            </a:endParaRPr>
          </a:p>
          <a:p>
            <a:r>
              <a:rPr lang="de-DE" sz="2000" dirty="0">
                <a:solidFill>
                  <a:srgbClr val="FF0000"/>
                </a:solidFill>
                <a:latin typeface="Arial" panose="020B0604020202020204" pitchFamily="34" charset="0"/>
                <a:cs typeface="Arial" panose="020B0604020202020204" pitchFamily="34" charset="0"/>
              </a:rPr>
              <a:t>„Ich muss </a:t>
            </a:r>
            <a:r>
              <a:rPr lang="de-DE" sz="2000" dirty="0" err="1">
                <a:solidFill>
                  <a:srgbClr val="FF0000"/>
                </a:solidFill>
                <a:latin typeface="Arial" panose="020B0604020202020204" pitchFamily="34" charset="0"/>
                <a:cs typeface="Arial" panose="020B0604020202020204" pitchFamily="34" charset="0"/>
              </a:rPr>
              <a:t>Expert:in</a:t>
            </a:r>
            <a:r>
              <a:rPr lang="de-DE" sz="2000" dirty="0">
                <a:solidFill>
                  <a:srgbClr val="FF0000"/>
                </a:solidFill>
                <a:latin typeface="Arial" panose="020B0604020202020204" pitchFamily="34" charset="0"/>
                <a:cs typeface="Arial" panose="020B0604020202020204" pitchFamily="34" charset="0"/>
              </a:rPr>
              <a:t> im anderen Fachbereich werden“ </a:t>
            </a:r>
          </a:p>
          <a:p>
            <a:endParaRPr lang="de-DE" sz="2000" dirty="0">
              <a:solidFill>
                <a:srgbClr val="FF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000" dirty="0">
                <a:latin typeface="Arial" panose="020B0604020202020204" pitchFamily="34" charset="0"/>
                <a:cs typeface="Arial" panose="020B0604020202020204" pitchFamily="34" charset="0"/>
              </a:rPr>
              <a:t>Schnittstellenmitarbeitende</a:t>
            </a:r>
          </a:p>
          <a:p>
            <a:pPr marL="342900" indent="-342900">
              <a:buFont typeface="Arial" panose="020B0604020202020204" pitchFamily="34" charset="0"/>
              <a:buChar char="•"/>
            </a:pPr>
            <a:endParaRPr lang="de-DE"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000" dirty="0">
                <a:latin typeface="Arial" panose="020B0604020202020204" pitchFamily="34" charset="0"/>
                <a:cs typeface="Arial" panose="020B0604020202020204" pitchFamily="34" charset="0"/>
              </a:rPr>
              <a:t>gemeinsame interne Fortbildungen zu Schnittstellenthemen</a:t>
            </a:r>
          </a:p>
          <a:p>
            <a:pPr marL="342900" indent="-342900">
              <a:buFont typeface="Arial" panose="020B0604020202020204" pitchFamily="34" charset="0"/>
              <a:buChar char="•"/>
            </a:pPr>
            <a:endParaRPr lang="de-DE"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000" dirty="0">
                <a:latin typeface="Arial" panose="020B0604020202020204" pitchFamily="34" charset="0"/>
                <a:cs typeface="Arial" panose="020B0604020202020204" pitchFamily="34" charset="0"/>
              </a:rPr>
              <a:t>durch Kenntnis des anderen Hilfesystem und verbesserter Kontakt zu </a:t>
            </a:r>
            <a:r>
              <a:rPr lang="de-DE" sz="2000" dirty="0" err="1">
                <a:latin typeface="Arial" panose="020B0604020202020204" pitchFamily="34" charset="0"/>
                <a:cs typeface="Arial" panose="020B0604020202020204" pitchFamily="34" charset="0"/>
              </a:rPr>
              <a:t>Kolleg:innen</a:t>
            </a:r>
            <a:r>
              <a:rPr lang="de-DE" sz="2000" dirty="0">
                <a:latin typeface="Arial" panose="020B0604020202020204" pitchFamily="34" charset="0"/>
                <a:cs typeface="Arial" panose="020B0604020202020204" pitchFamily="34" charset="0"/>
              </a:rPr>
              <a:t> ist die Zusammenarbeit erleichtert</a:t>
            </a:r>
          </a:p>
          <a:p>
            <a:pPr marL="342900" indent="-342900">
              <a:buFont typeface="Arial" panose="020B0604020202020204" pitchFamily="34" charset="0"/>
              <a:buChar char="•"/>
            </a:pPr>
            <a:endParaRPr lang="de-DE"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000" dirty="0">
                <a:latin typeface="Arial" panose="020B0604020202020204" pitchFamily="34" charset="0"/>
                <a:cs typeface="Arial" panose="020B0604020202020204" pitchFamily="34" charset="0"/>
              </a:rPr>
              <a:t>Arbeitsentlastung durch gemeinsame Fallarbeit</a:t>
            </a:r>
          </a:p>
          <a:p>
            <a:endParaRPr lang="de-DE" sz="2000" dirty="0">
              <a:solidFill>
                <a:srgbClr val="FF0000"/>
              </a:solidFill>
              <a:latin typeface="Arial" panose="020B0604020202020204" pitchFamily="34" charset="0"/>
              <a:cs typeface="Arial" panose="020B0604020202020204" pitchFamily="34" charset="0"/>
            </a:endParaRPr>
          </a:p>
          <a:p>
            <a:endParaRPr lang="de-DE" sz="2000" b="1" dirty="0">
              <a:solidFill>
                <a:srgbClr val="FF0000"/>
              </a:solidFill>
              <a:latin typeface="Arial" panose="020B0604020202020204" pitchFamily="34" charset="0"/>
              <a:cs typeface="Arial" panose="020B0604020202020204" pitchFamily="34" charset="0"/>
            </a:endParaRPr>
          </a:p>
          <a:p>
            <a:endParaRPr lang="de-DE" dirty="0">
              <a:solidFill>
                <a:srgbClr val="FF0000"/>
              </a:solidFill>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de-DE"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447393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E57C0617-8E3D-4A7D-94BB-18A67F390D32}"/>
              </a:ext>
            </a:extLst>
          </p:cNvPr>
          <p:cNvSpPr/>
          <p:nvPr/>
        </p:nvSpPr>
        <p:spPr>
          <a:xfrm>
            <a:off x="620785" y="486561"/>
            <a:ext cx="10679185" cy="1200329"/>
          </a:xfrm>
          <a:prstGeom prst="rect">
            <a:avLst/>
          </a:prstGeom>
        </p:spPr>
        <p:txBody>
          <a:bodyPr wrap="square">
            <a:spAutoFit/>
          </a:bodyPr>
          <a:lstStyle/>
          <a:p>
            <a:pPr algn="ctr"/>
            <a:r>
              <a:rPr lang="de-DE" sz="2400" b="1" dirty="0">
                <a:latin typeface="Arial" panose="020B0604020202020204" pitchFamily="34" charset="0"/>
                <a:cs typeface="Arial" panose="020B0604020202020204" pitchFamily="34" charset="0"/>
              </a:rPr>
              <a:t>	Die Vernetzung der Sucht- und Wohnungsnotfallhilfe</a:t>
            </a:r>
          </a:p>
          <a:p>
            <a:pPr algn="ctr"/>
            <a:r>
              <a:rPr lang="de-DE" sz="2400" b="1" dirty="0">
                <a:latin typeface="Arial" panose="020B0604020202020204" pitchFamily="34" charset="0"/>
                <a:cs typeface="Arial" panose="020B0604020202020204" pitchFamily="34" charset="0"/>
              </a:rPr>
              <a:t> im Caritasverband für den Kreis Mettmann</a:t>
            </a:r>
          </a:p>
          <a:p>
            <a:pPr algn="ctr"/>
            <a:r>
              <a:rPr lang="de-DE" sz="2400" b="1" dirty="0">
                <a:latin typeface="Arial" panose="020B0604020202020204" pitchFamily="34" charset="0"/>
                <a:cs typeface="Arial" panose="020B0604020202020204" pitchFamily="34" charset="0"/>
              </a:rPr>
              <a:t>als Projekt</a:t>
            </a:r>
          </a:p>
        </p:txBody>
      </p:sp>
      <p:sp>
        <p:nvSpPr>
          <p:cNvPr id="4" name="Rechteck 3">
            <a:extLst>
              <a:ext uri="{FF2B5EF4-FFF2-40B4-BE49-F238E27FC236}">
                <a16:creationId xmlns:a16="http://schemas.microsoft.com/office/drawing/2014/main" id="{4598A257-A004-42A0-838F-EC687E05CF0C}"/>
              </a:ext>
            </a:extLst>
          </p:cNvPr>
          <p:cNvSpPr/>
          <p:nvPr/>
        </p:nvSpPr>
        <p:spPr>
          <a:xfrm>
            <a:off x="1043796" y="1611824"/>
            <a:ext cx="10092906" cy="3724096"/>
          </a:xfrm>
          <a:prstGeom prst="rect">
            <a:avLst/>
          </a:prstGeom>
        </p:spPr>
        <p:txBody>
          <a:bodyPr wrap="square">
            <a:spAutoFit/>
          </a:bodyPr>
          <a:lstStyle/>
          <a:p>
            <a:endParaRPr lang="de-DE" sz="2000" b="1" dirty="0">
              <a:solidFill>
                <a:srgbClr val="FF0000"/>
              </a:solidFill>
              <a:latin typeface="Arial" panose="020B0604020202020204" pitchFamily="34" charset="0"/>
              <a:cs typeface="Arial" panose="020B0604020202020204" pitchFamily="34" charset="0"/>
            </a:endParaRPr>
          </a:p>
          <a:p>
            <a:r>
              <a:rPr lang="de-DE" sz="2000" b="1" dirty="0">
                <a:solidFill>
                  <a:srgbClr val="FF0000"/>
                </a:solidFill>
                <a:latin typeface="Arial" panose="020B0604020202020204" pitchFamily="34" charset="0"/>
                <a:cs typeface="Arial" panose="020B0604020202020204" pitchFamily="34" charset="0"/>
              </a:rPr>
              <a:t>Vorbehalte</a:t>
            </a:r>
            <a:r>
              <a:rPr lang="de-DE" sz="2000" b="1" dirty="0">
                <a:latin typeface="Arial" panose="020B0604020202020204" pitchFamily="34" charset="0"/>
                <a:cs typeface="Arial" panose="020B0604020202020204" pitchFamily="34" charset="0"/>
              </a:rPr>
              <a:t> </a:t>
            </a:r>
            <a:r>
              <a:rPr lang="de-DE" sz="2000" b="1" dirty="0" err="1">
                <a:latin typeface="Arial" panose="020B0604020202020204" pitchFamily="34" charset="0"/>
                <a:cs typeface="Arial" panose="020B0604020202020204" pitchFamily="34" charset="0"/>
              </a:rPr>
              <a:t>vs</a:t>
            </a:r>
            <a:r>
              <a:rPr lang="de-DE" sz="2000" b="1" dirty="0">
                <a:latin typeface="Arial" panose="020B0604020202020204" pitchFamily="34" charset="0"/>
                <a:cs typeface="Arial" panose="020B0604020202020204" pitchFamily="34" charset="0"/>
              </a:rPr>
              <a:t> Realität</a:t>
            </a:r>
          </a:p>
          <a:p>
            <a:endParaRPr lang="de-DE" sz="2000" b="1" dirty="0">
              <a:latin typeface="Arial" panose="020B0604020202020204" pitchFamily="34" charset="0"/>
              <a:cs typeface="Arial" panose="020B0604020202020204" pitchFamily="34" charset="0"/>
            </a:endParaRPr>
          </a:p>
          <a:p>
            <a:r>
              <a:rPr lang="de-DE" sz="2000" dirty="0">
                <a:solidFill>
                  <a:srgbClr val="FF0000"/>
                </a:solidFill>
                <a:latin typeface="Arial" panose="020B0604020202020204" pitchFamily="34" charset="0"/>
                <a:cs typeface="Arial" panose="020B0604020202020204" pitchFamily="34" charset="0"/>
              </a:rPr>
              <a:t>„Ich muss </a:t>
            </a:r>
            <a:r>
              <a:rPr lang="de-DE" sz="2000" dirty="0" err="1">
                <a:solidFill>
                  <a:srgbClr val="FF0000"/>
                </a:solidFill>
                <a:latin typeface="Arial" panose="020B0604020202020204" pitchFamily="34" charset="0"/>
                <a:cs typeface="Arial" panose="020B0604020202020204" pitchFamily="34" charset="0"/>
              </a:rPr>
              <a:t>hochschwellig</a:t>
            </a:r>
            <a:r>
              <a:rPr lang="de-DE" sz="2000" dirty="0">
                <a:solidFill>
                  <a:srgbClr val="FF0000"/>
                </a:solidFill>
                <a:latin typeface="Arial" panose="020B0604020202020204" pitchFamily="34" charset="0"/>
                <a:cs typeface="Arial" panose="020B0604020202020204" pitchFamily="34" charset="0"/>
              </a:rPr>
              <a:t> / niedrigschwellig arbeiten“ </a:t>
            </a:r>
          </a:p>
          <a:p>
            <a:endParaRPr lang="de-DE" sz="2000" dirty="0">
              <a:solidFill>
                <a:srgbClr val="FF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000" dirty="0">
                <a:latin typeface="Arial" panose="020B0604020202020204" pitchFamily="34" charset="0"/>
                <a:cs typeface="Arial" panose="020B0604020202020204" pitchFamily="34" charset="0"/>
              </a:rPr>
              <a:t>jeder bleibt </a:t>
            </a:r>
            <a:r>
              <a:rPr lang="de-DE" sz="2000" dirty="0" err="1">
                <a:latin typeface="Arial" panose="020B0604020202020204" pitchFamily="34" charset="0"/>
                <a:cs typeface="Arial" panose="020B0604020202020204" pitchFamily="34" charset="0"/>
              </a:rPr>
              <a:t>Expert:in</a:t>
            </a:r>
            <a:r>
              <a:rPr lang="de-DE" sz="2000" dirty="0">
                <a:latin typeface="Arial" panose="020B0604020202020204" pitchFamily="34" charset="0"/>
                <a:cs typeface="Arial" panose="020B0604020202020204" pitchFamily="34" charset="0"/>
              </a:rPr>
              <a:t> im eigenen Bereich </a:t>
            </a:r>
          </a:p>
          <a:p>
            <a:pPr marL="342900" indent="-342900">
              <a:buFont typeface="Arial" panose="020B0604020202020204" pitchFamily="34" charset="0"/>
              <a:buChar char="•"/>
            </a:pPr>
            <a:endParaRPr lang="de-DE"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000" dirty="0">
                <a:latin typeface="Arial" panose="020B0604020202020204" pitchFamily="34" charset="0"/>
                <a:cs typeface="Arial" panose="020B0604020202020204" pitchFamily="34" charset="0"/>
              </a:rPr>
              <a:t>unterschiedliche Aufgaben und Finanzierung beachten!</a:t>
            </a:r>
          </a:p>
          <a:p>
            <a:endParaRPr lang="de-DE" sz="2000" dirty="0">
              <a:latin typeface="Arial" panose="020B0604020202020204" pitchFamily="34" charset="0"/>
              <a:cs typeface="Arial" panose="020B0604020202020204" pitchFamily="34" charset="0"/>
            </a:endParaRPr>
          </a:p>
          <a:p>
            <a:endParaRPr lang="de-DE" sz="2000" b="1"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514869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E57C0617-8E3D-4A7D-94BB-18A67F390D32}"/>
              </a:ext>
            </a:extLst>
          </p:cNvPr>
          <p:cNvSpPr/>
          <p:nvPr/>
        </p:nvSpPr>
        <p:spPr>
          <a:xfrm>
            <a:off x="620785" y="486561"/>
            <a:ext cx="10679185" cy="1200329"/>
          </a:xfrm>
          <a:prstGeom prst="rect">
            <a:avLst/>
          </a:prstGeom>
        </p:spPr>
        <p:txBody>
          <a:bodyPr wrap="square">
            <a:spAutoFit/>
          </a:bodyPr>
          <a:lstStyle/>
          <a:p>
            <a:pPr algn="ctr"/>
            <a:r>
              <a:rPr lang="de-DE" sz="2400" b="1" dirty="0">
                <a:latin typeface="Arial" panose="020B0604020202020204" pitchFamily="34" charset="0"/>
                <a:cs typeface="Arial" panose="020B0604020202020204" pitchFamily="34" charset="0"/>
              </a:rPr>
              <a:t>	Die Vernetzung der Sucht- und Wohnungsnotfallhilfe</a:t>
            </a:r>
          </a:p>
          <a:p>
            <a:pPr algn="ctr"/>
            <a:r>
              <a:rPr lang="de-DE" sz="2400" b="1" dirty="0">
                <a:latin typeface="Arial" panose="020B0604020202020204" pitchFamily="34" charset="0"/>
                <a:cs typeface="Arial" panose="020B0604020202020204" pitchFamily="34" charset="0"/>
              </a:rPr>
              <a:t> im Caritasverband für den Kreis Mettmann</a:t>
            </a:r>
          </a:p>
          <a:p>
            <a:pPr algn="ctr"/>
            <a:r>
              <a:rPr lang="de-DE" sz="2400" b="1" dirty="0">
                <a:latin typeface="Arial" panose="020B0604020202020204" pitchFamily="34" charset="0"/>
                <a:cs typeface="Arial" panose="020B0604020202020204" pitchFamily="34" charset="0"/>
              </a:rPr>
              <a:t>als Projekt</a:t>
            </a:r>
          </a:p>
        </p:txBody>
      </p:sp>
      <p:sp>
        <p:nvSpPr>
          <p:cNvPr id="4" name="Rechteck 3">
            <a:extLst>
              <a:ext uri="{FF2B5EF4-FFF2-40B4-BE49-F238E27FC236}">
                <a16:creationId xmlns:a16="http://schemas.microsoft.com/office/drawing/2014/main" id="{4598A257-A004-42A0-838F-EC687E05CF0C}"/>
              </a:ext>
            </a:extLst>
          </p:cNvPr>
          <p:cNvSpPr/>
          <p:nvPr/>
        </p:nvSpPr>
        <p:spPr>
          <a:xfrm>
            <a:off x="1043796" y="1611824"/>
            <a:ext cx="10092906" cy="4031873"/>
          </a:xfrm>
          <a:prstGeom prst="rect">
            <a:avLst/>
          </a:prstGeom>
        </p:spPr>
        <p:txBody>
          <a:bodyPr wrap="square">
            <a:spAutoFit/>
          </a:bodyPr>
          <a:lstStyle/>
          <a:p>
            <a:endParaRPr lang="de-DE" sz="2000" b="1" dirty="0">
              <a:solidFill>
                <a:srgbClr val="FF0000"/>
              </a:solidFill>
              <a:latin typeface="Arial" panose="020B0604020202020204" pitchFamily="34" charset="0"/>
              <a:cs typeface="Arial" panose="020B0604020202020204" pitchFamily="34" charset="0"/>
            </a:endParaRPr>
          </a:p>
          <a:p>
            <a:r>
              <a:rPr lang="de-DE" sz="2000" b="1" dirty="0">
                <a:solidFill>
                  <a:srgbClr val="FF0000"/>
                </a:solidFill>
                <a:latin typeface="Arial" panose="020B0604020202020204" pitchFamily="34" charset="0"/>
                <a:cs typeface="Arial" panose="020B0604020202020204" pitchFamily="34" charset="0"/>
              </a:rPr>
              <a:t>Vorbehalte</a:t>
            </a:r>
            <a:r>
              <a:rPr lang="de-DE" sz="2000" b="1" dirty="0">
                <a:latin typeface="Arial" panose="020B0604020202020204" pitchFamily="34" charset="0"/>
                <a:cs typeface="Arial" panose="020B0604020202020204" pitchFamily="34" charset="0"/>
              </a:rPr>
              <a:t> </a:t>
            </a:r>
            <a:r>
              <a:rPr lang="de-DE" sz="2000" b="1" dirty="0" err="1">
                <a:latin typeface="Arial" panose="020B0604020202020204" pitchFamily="34" charset="0"/>
                <a:cs typeface="Arial" panose="020B0604020202020204" pitchFamily="34" charset="0"/>
              </a:rPr>
              <a:t>vs</a:t>
            </a:r>
            <a:r>
              <a:rPr lang="de-DE" sz="2000" b="1" dirty="0">
                <a:latin typeface="Arial" panose="020B0604020202020204" pitchFamily="34" charset="0"/>
                <a:cs typeface="Arial" panose="020B0604020202020204" pitchFamily="34" charset="0"/>
              </a:rPr>
              <a:t> Realität</a:t>
            </a:r>
          </a:p>
          <a:p>
            <a:endParaRPr lang="de-DE" sz="2000" b="1" dirty="0">
              <a:latin typeface="Arial" panose="020B0604020202020204" pitchFamily="34" charset="0"/>
              <a:cs typeface="Arial" panose="020B0604020202020204" pitchFamily="34" charset="0"/>
            </a:endParaRPr>
          </a:p>
          <a:p>
            <a:r>
              <a:rPr lang="de-DE" sz="2000" dirty="0">
                <a:solidFill>
                  <a:srgbClr val="FF0000"/>
                </a:solidFill>
                <a:latin typeface="Arial" panose="020B0604020202020204" pitchFamily="34" charset="0"/>
                <a:cs typeface="Arial" panose="020B0604020202020204" pitchFamily="34" charset="0"/>
              </a:rPr>
              <a:t>„ Datenschutz wird nicht beachtet“ </a:t>
            </a:r>
          </a:p>
          <a:p>
            <a:endParaRPr lang="de-DE" sz="2000" dirty="0">
              <a:solidFill>
                <a:srgbClr val="FF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000" dirty="0">
                <a:latin typeface="Arial" panose="020B0604020202020204" pitchFamily="34" charset="0"/>
                <a:cs typeface="Arial" panose="020B0604020202020204" pitchFamily="34" charset="0"/>
              </a:rPr>
              <a:t>Transparenz den </a:t>
            </a:r>
            <a:r>
              <a:rPr lang="de-DE" sz="2000" dirty="0" err="1">
                <a:latin typeface="Arial" panose="020B0604020202020204" pitchFamily="34" charset="0"/>
                <a:cs typeface="Arial" panose="020B0604020202020204" pitchFamily="34" charset="0"/>
              </a:rPr>
              <a:t>Nutzer:innen</a:t>
            </a:r>
            <a:r>
              <a:rPr lang="de-DE" sz="2000" dirty="0">
                <a:latin typeface="Arial" panose="020B0604020202020204" pitchFamily="34" charset="0"/>
                <a:cs typeface="Arial" panose="020B0604020202020204" pitchFamily="34" charset="0"/>
              </a:rPr>
              <a:t> gegenüber</a:t>
            </a:r>
          </a:p>
          <a:p>
            <a:pPr marL="342900" indent="-342900">
              <a:buFont typeface="Arial" panose="020B0604020202020204" pitchFamily="34" charset="0"/>
              <a:buChar char="•"/>
            </a:pPr>
            <a:endParaRPr lang="de-DE"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000" dirty="0">
                <a:latin typeface="Arial" panose="020B0604020202020204" pitchFamily="34" charset="0"/>
                <a:cs typeface="Arial" panose="020B0604020202020204" pitchFamily="34" charset="0"/>
              </a:rPr>
              <a:t>gemeinsame Datenschutzerklärung für </a:t>
            </a:r>
            <a:r>
              <a:rPr lang="de-DE" sz="2000" dirty="0" err="1">
                <a:latin typeface="Arial" panose="020B0604020202020204" pitchFamily="34" charset="0"/>
                <a:cs typeface="Arial" panose="020B0604020202020204" pitchFamily="34" charset="0"/>
              </a:rPr>
              <a:t>Nutzer:innen</a:t>
            </a:r>
            <a:r>
              <a:rPr lang="de-DE" sz="2000" dirty="0">
                <a:latin typeface="Arial" panose="020B0604020202020204" pitchFamily="34" charset="0"/>
                <a:cs typeface="Arial" panose="020B0604020202020204" pitchFamily="34" charset="0"/>
              </a:rPr>
              <a:t> beider Dienste</a:t>
            </a:r>
          </a:p>
          <a:p>
            <a:endParaRPr lang="de-DE" sz="2000" dirty="0">
              <a:latin typeface="Arial" panose="020B0604020202020204" pitchFamily="34" charset="0"/>
              <a:cs typeface="Arial" panose="020B0604020202020204" pitchFamily="34" charset="0"/>
            </a:endParaRPr>
          </a:p>
          <a:p>
            <a:endParaRPr lang="de-DE" sz="2000" dirty="0">
              <a:latin typeface="Arial" panose="020B0604020202020204" pitchFamily="34" charset="0"/>
              <a:cs typeface="Arial" panose="020B0604020202020204" pitchFamily="34" charset="0"/>
            </a:endParaRPr>
          </a:p>
          <a:p>
            <a:endParaRPr lang="de-DE" sz="2000" b="1"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293785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E57C0617-8E3D-4A7D-94BB-18A67F390D32}"/>
              </a:ext>
            </a:extLst>
          </p:cNvPr>
          <p:cNvSpPr/>
          <p:nvPr/>
        </p:nvSpPr>
        <p:spPr>
          <a:xfrm>
            <a:off x="620785" y="486561"/>
            <a:ext cx="10679185" cy="1200329"/>
          </a:xfrm>
          <a:prstGeom prst="rect">
            <a:avLst/>
          </a:prstGeom>
        </p:spPr>
        <p:txBody>
          <a:bodyPr wrap="square">
            <a:spAutoFit/>
          </a:bodyPr>
          <a:lstStyle/>
          <a:p>
            <a:pPr algn="ctr"/>
            <a:r>
              <a:rPr lang="de-DE" sz="2400" b="1" dirty="0">
                <a:latin typeface="Arial" panose="020B0604020202020204" pitchFamily="34" charset="0"/>
                <a:cs typeface="Arial" panose="020B0604020202020204" pitchFamily="34" charset="0"/>
              </a:rPr>
              <a:t>	Die Vernetzung der Sucht- und Wohnungsnotfallhilfe</a:t>
            </a:r>
          </a:p>
          <a:p>
            <a:pPr algn="ctr"/>
            <a:r>
              <a:rPr lang="de-DE" sz="2400" b="1" dirty="0">
                <a:latin typeface="Arial" panose="020B0604020202020204" pitchFamily="34" charset="0"/>
                <a:cs typeface="Arial" panose="020B0604020202020204" pitchFamily="34" charset="0"/>
              </a:rPr>
              <a:t> im Caritasverband für den Kreis Mettmann</a:t>
            </a:r>
          </a:p>
          <a:p>
            <a:pPr algn="ctr"/>
            <a:r>
              <a:rPr lang="de-DE" sz="2400" b="1" dirty="0">
                <a:latin typeface="Arial" panose="020B0604020202020204" pitchFamily="34" charset="0"/>
                <a:cs typeface="Arial" panose="020B0604020202020204" pitchFamily="34" charset="0"/>
              </a:rPr>
              <a:t>als Projekt</a:t>
            </a:r>
          </a:p>
        </p:txBody>
      </p:sp>
      <p:sp>
        <p:nvSpPr>
          <p:cNvPr id="4" name="Rechteck 3">
            <a:extLst>
              <a:ext uri="{FF2B5EF4-FFF2-40B4-BE49-F238E27FC236}">
                <a16:creationId xmlns:a16="http://schemas.microsoft.com/office/drawing/2014/main" id="{4598A257-A004-42A0-838F-EC687E05CF0C}"/>
              </a:ext>
            </a:extLst>
          </p:cNvPr>
          <p:cNvSpPr/>
          <p:nvPr/>
        </p:nvSpPr>
        <p:spPr>
          <a:xfrm>
            <a:off x="1043796" y="1611824"/>
            <a:ext cx="10092906" cy="4339650"/>
          </a:xfrm>
          <a:prstGeom prst="rect">
            <a:avLst/>
          </a:prstGeom>
        </p:spPr>
        <p:txBody>
          <a:bodyPr wrap="square">
            <a:spAutoFit/>
          </a:bodyPr>
          <a:lstStyle/>
          <a:p>
            <a:endParaRPr lang="de-DE" sz="2000" b="1" dirty="0">
              <a:solidFill>
                <a:srgbClr val="FF0000"/>
              </a:solidFill>
              <a:latin typeface="Arial" panose="020B0604020202020204" pitchFamily="34" charset="0"/>
              <a:cs typeface="Arial" panose="020B0604020202020204" pitchFamily="34" charset="0"/>
            </a:endParaRPr>
          </a:p>
          <a:p>
            <a:r>
              <a:rPr lang="de-DE" sz="2000" b="1" dirty="0">
                <a:solidFill>
                  <a:srgbClr val="FF0000"/>
                </a:solidFill>
                <a:latin typeface="Arial" panose="020B0604020202020204" pitchFamily="34" charset="0"/>
                <a:cs typeface="Arial" panose="020B0604020202020204" pitchFamily="34" charset="0"/>
              </a:rPr>
              <a:t>Vorbehalte</a:t>
            </a:r>
            <a:r>
              <a:rPr lang="de-DE" sz="2000" b="1" dirty="0">
                <a:latin typeface="Arial" panose="020B0604020202020204" pitchFamily="34" charset="0"/>
                <a:cs typeface="Arial" panose="020B0604020202020204" pitchFamily="34" charset="0"/>
              </a:rPr>
              <a:t> </a:t>
            </a:r>
            <a:r>
              <a:rPr lang="de-DE" sz="2000" b="1" dirty="0" err="1">
                <a:latin typeface="Arial" panose="020B0604020202020204" pitchFamily="34" charset="0"/>
                <a:cs typeface="Arial" panose="020B0604020202020204" pitchFamily="34" charset="0"/>
              </a:rPr>
              <a:t>vs</a:t>
            </a:r>
            <a:r>
              <a:rPr lang="de-DE" sz="2000" b="1" dirty="0">
                <a:latin typeface="Arial" panose="020B0604020202020204" pitchFamily="34" charset="0"/>
                <a:cs typeface="Arial" panose="020B0604020202020204" pitchFamily="34" charset="0"/>
              </a:rPr>
              <a:t> Realität</a:t>
            </a:r>
            <a:endParaRPr lang="de-DE" sz="2000" dirty="0">
              <a:latin typeface="Arial" panose="020B0604020202020204" pitchFamily="34" charset="0"/>
              <a:cs typeface="Arial" panose="020B0604020202020204" pitchFamily="34" charset="0"/>
            </a:endParaRPr>
          </a:p>
          <a:p>
            <a:endParaRPr lang="de-DE" sz="2000" dirty="0">
              <a:latin typeface="Arial" panose="020B0604020202020204" pitchFamily="34" charset="0"/>
              <a:cs typeface="Arial" panose="020B0604020202020204" pitchFamily="34" charset="0"/>
            </a:endParaRPr>
          </a:p>
          <a:p>
            <a:r>
              <a:rPr lang="de-DE" sz="2000" dirty="0">
                <a:solidFill>
                  <a:srgbClr val="FF0000"/>
                </a:solidFill>
                <a:latin typeface="Arial" panose="020B0604020202020204" pitchFamily="34" charset="0"/>
                <a:cs typeface="Arial" panose="020B0604020202020204" pitchFamily="34" charset="0"/>
              </a:rPr>
              <a:t>„Höhere Fallzahlen“ </a:t>
            </a:r>
          </a:p>
          <a:p>
            <a:endParaRPr lang="de-DE" sz="2000" dirty="0">
              <a:solidFill>
                <a:srgbClr val="FF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000" dirty="0">
                <a:latin typeface="Arial" panose="020B0604020202020204" pitchFamily="34" charset="0"/>
                <a:cs typeface="Arial" panose="020B0604020202020204" pitchFamily="34" charset="0"/>
              </a:rPr>
              <a:t>Vermittlungszahlen gestiegen</a:t>
            </a:r>
          </a:p>
          <a:p>
            <a:pPr marL="342900" indent="-342900">
              <a:buFont typeface="Arial" panose="020B0604020202020204" pitchFamily="34" charset="0"/>
              <a:buChar char="•"/>
            </a:pPr>
            <a:endParaRPr lang="de-DE"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000" dirty="0">
                <a:latin typeface="Arial" panose="020B0604020202020204" pitchFamily="34" charset="0"/>
                <a:cs typeface="Arial" panose="020B0604020202020204" pitchFamily="34" charset="0"/>
              </a:rPr>
              <a:t>Arbeitsentlastung durch gemeinsame Fallarbeit</a:t>
            </a:r>
          </a:p>
          <a:p>
            <a:pPr marL="342900" indent="-342900">
              <a:buFont typeface="Arial" panose="020B0604020202020204" pitchFamily="34" charset="0"/>
              <a:buChar char="•"/>
            </a:pPr>
            <a:endParaRPr lang="de-DE"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000" dirty="0">
                <a:latin typeface="Arial" panose="020B0604020202020204" pitchFamily="34" charset="0"/>
                <a:cs typeface="Arial" panose="020B0604020202020204" pitchFamily="34" charset="0"/>
              </a:rPr>
              <a:t>Zusammenlegung des ambulanten Betreuten Wohnens schafft zeitliche Entlastung</a:t>
            </a:r>
          </a:p>
          <a:p>
            <a:r>
              <a:rPr lang="de-DE" sz="2000" dirty="0">
                <a:latin typeface="Arial" panose="020B0604020202020204" pitchFamily="34" charset="0"/>
                <a:cs typeface="Arial" panose="020B0604020202020204" pitchFamily="34" charset="0"/>
              </a:rPr>
              <a:t> </a:t>
            </a:r>
          </a:p>
          <a:p>
            <a:endParaRPr lang="de-DE" sz="2000" b="1"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74968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E57C0617-8E3D-4A7D-94BB-18A67F390D32}"/>
              </a:ext>
            </a:extLst>
          </p:cNvPr>
          <p:cNvSpPr/>
          <p:nvPr/>
        </p:nvSpPr>
        <p:spPr>
          <a:xfrm>
            <a:off x="620785" y="486561"/>
            <a:ext cx="10679185" cy="1200329"/>
          </a:xfrm>
          <a:prstGeom prst="rect">
            <a:avLst/>
          </a:prstGeom>
        </p:spPr>
        <p:txBody>
          <a:bodyPr wrap="square">
            <a:spAutoFit/>
          </a:bodyPr>
          <a:lstStyle/>
          <a:p>
            <a:pPr algn="ctr"/>
            <a:r>
              <a:rPr lang="de-DE" sz="2400" b="1" dirty="0">
                <a:latin typeface="Arial" panose="020B0604020202020204" pitchFamily="34" charset="0"/>
                <a:cs typeface="Arial" panose="020B0604020202020204" pitchFamily="34" charset="0"/>
              </a:rPr>
              <a:t>	Die Vernetzung der Sucht- und Wohnungsnotfallhilfe</a:t>
            </a:r>
          </a:p>
          <a:p>
            <a:pPr algn="ctr"/>
            <a:r>
              <a:rPr lang="de-DE" sz="2400" b="1" dirty="0">
                <a:latin typeface="Arial" panose="020B0604020202020204" pitchFamily="34" charset="0"/>
                <a:cs typeface="Arial" panose="020B0604020202020204" pitchFamily="34" charset="0"/>
              </a:rPr>
              <a:t> im Caritasverband für den Kreis Mettmann</a:t>
            </a:r>
          </a:p>
          <a:p>
            <a:pPr algn="ctr"/>
            <a:r>
              <a:rPr lang="de-DE" sz="2400" b="1" dirty="0">
                <a:latin typeface="Arial" panose="020B0604020202020204" pitchFamily="34" charset="0"/>
                <a:cs typeface="Arial" panose="020B0604020202020204" pitchFamily="34" charset="0"/>
              </a:rPr>
              <a:t>als Projekt</a:t>
            </a:r>
          </a:p>
        </p:txBody>
      </p:sp>
      <p:sp>
        <p:nvSpPr>
          <p:cNvPr id="4" name="Rechteck 3">
            <a:extLst>
              <a:ext uri="{FF2B5EF4-FFF2-40B4-BE49-F238E27FC236}">
                <a16:creationId xmlns:a16="http://schemas.microsoft.com/office/drawing/2014/main" id="{4598A257-A004-42A0-838F-EC687E05CF0C}"/>
              </a:ext>
            </a:extLst>
          </p:cNvPr>
          <p:cNvSpPr/>
          <p:nvPr/>
        </p:nvSpPr>
        <p:spPr>
          <a:xfrm>
            <a:off x="1043796" y="1611824"/>
            <a:ext cx="10092906" cy="5570756"/>
          </a:xfrm>
          <a:prstGeom prst="rect">
            <a:avLst/>
          </a:prstGeom>
        </p:spPr>
        <p:txBody>
          <a:bodyPr wrap="square">
            <a:spAutoFit/>
          </a:bodyPr>
          <a:lstStyle/>
          <a:p>
            <a:r>
              <a:rPr lang="de-DE" sz="2000" b="1" dirty="0">
                <a:solidFill>
                  <a:srgbClr val="FF0000"/>
                </a:solidFill>
                <a:latin typeface="Arial" panose="020B0604020202020204" pitchFamily="34" charset="0"/>
                <a:cs typeface="Arial" panose="020B0604020202020204" pitchFamily="34" charset="0"/>
              </a:rPr>
              <a:t>Vorbehalte</a:t>
            </a:r>
            <a:r>
              <a:rPr lang="de-DE" sz="2000" b="1" dirty="0">
                <a:latin typeface="Arial" panose="020B0604020202020204" pitchFamily="34" charset="0"/>
                <a:cs typeface="Arial" panose="020B0604020202020204" pitchFamily="34" charset="0"/>
              </a:rPr>
              <a:t> </a:t>
            </a:r>
            <a:r>
              <a:rPr lang="de-DE" sz="2000" b="1" dirty="0" err="1">
                <a:latin typeface="Arial" panose="020B0604020202020204" pitchFamily="34" charset="0"/>
                <a:cs typeface="Arial" panose="020B0604020202020204" pitchFamily="34" charset="0"/>
              </a:rPr>
              <a:t>vs</a:t>
            </a:r>
            <a:r>
              <a:rPr lang="de-DE" sz="2000" b="1" dirty="0">
                <a:latin typeface="Arial" panose="020B0604020202020204" pitchFamily="34" charset="0"/>
                <a:cs typeface="Arial" panose="020B0604020202020204" pitchFamily="34" charset="0"/>
              </a:rPr>
              <a:t> Realität</a:t>
            </a:r>
          </a:p>
          <a:p>
            <a:endParaRPr lang="de-DE" sz="2000" dirty="0">
              <a:latin typeface="Arial" panose="020B0604020202020204" pitchFamily="34" charset="0"/>
              <a:cs typeface="Arial" panose="020B0604020202020204" pitchFamily="34" charset="0"/>
            </a:endParaRPr>
          </a:p>
          <a:p>
            <a:r>
              <a:rPr lang="de-DE" sz="2000" dirty="0">
                <a:solidFill>
                  <a:srgbClr val="FF0000"/>
                </a:solidFill>
                <a:latin typeface="Arial" panose="020B0604020202020204" pitchFamily="34" charset="0"/>
                <a:cs typeface="Arial" panose="020B0604020202020204" pitchFamily="34" charset="0"/>
              </a:rPr>
              <a:t>„Zu viele Teamzeiten“ </a:t>
            </a:r>
          </a:p>
          <a:p>
            <a:endParaRPr lang="de-DE"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000" dirty="0">
                <a:latin typeface="Arial" panose="020B0604020202020204" pitchFamily="34" charset="0"/>
                <a:cs typeface="Arial" panose="020B0604020202020204" pitchFamily="34" charset="0"/>
              </a:rPr>
              <a:t>Die Realität bestätigt das Vernetzung Zeit braucht</a:t>
            </a:r>
          </a:p>
          <a:p>
            <a:pPr marL="342900" indent="-342900">
              <a:buFont typeface="Arial" panose="020B0604020202020204" pitchFamily="34" charset="0"/>
              <a:buChar char="•"/>
            </a:pPr>
            <a:endParaRPr lang="de-DE"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000" dirty="0">
                <a:latin typeface="Arial" panose="020B0604020202020204" pitchFamily="34" charset="0"/>
                <a:cs typeface="Arial" panose="020B0604020202020204" pitchFamily="34" charset="0"/>
              </a:rPr>
              <a:t>Verhindert aber auch die Nutzung unnötiger Zeitressourcen, Doppelbesprechungen werden vermieden</a:t>
            </a:r>
          </a:p>
          <a:p>
            <a:endParaRPr lang="de-DE"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000" dirty="0">
                <a:latin typeface="Arial" panose="020B0604020202020204" pitchFamily="34" charset="0"/>
                <a:cs typeface="Arial" panose="020B0604020202020204" pitchFamily="34" charset="0"/>
              </a:rPr>
              <a:t>Regelmäßige Anpassung der Besprechungsformate  „Wer muss mit wem etwas besprechen“</a:t>
            </a:r>
          </a:p>
          <a:p>
            <a:pPr marL="342900" indent="-342900">
              <a:buFont typeface="Arial" panose="020B0604020202020204" pitchFamily="34" charset="0"/>
              <a:buChar char="•"/>
            </a:pPr>
            <a:endParaRPr lang="de-DE"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de-DE" sz="2000" dirty="0">
              <a:latin typeface="Arial" panose="020B0604020202020204" pitchFamily="34" charset="0"/>
              <a:cs typeface="Arial" panose="020B0604020202020204" pitchFamily="34" charset="0"/>
            </a:endParaRPr>
          </a:p>
          <a:p>
            <a:endParaRPr lang="de-DE" sz="2000" dirty="0">
              <a:latin typeface="Arial" panose="020B0604020202020204" pitchFamily="34" charset="0"/>
              <a:cs typeface="Arial" panose="020B0604020202020204" pitchFamily="34" charset="0"/>
            </a:endParaRPr>
          </a:p>
          <a:p>
            <a:endParaRPr lang="de-DE" sz="2000" dirty="0">
              <a:latin typeface="Arial" panose="020B0604020202020204" pitchFamily="34" charset="0"/>
              <a:cs typeface="Arial" panose="020B0604020202020204" pitchFamily="34" charset="0"/>
            </a:endParaRPr>
          </a:p>
          <a:p>
            <a:endParaRPr lang="de-DE" sz="2000" b="1"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0912615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E57C0617-8E3D-4A7D-94BB-18A67F390D32}"/>
              </a:ext>
            </a:extLst>
          </p:cNvPr>
          <p:cNvSpPr/>
          <p:nvPr/>
        </p:nvSpPr>
        <p:spPr>
          <a:xfrm>
            <a:off x="620785" y="486561"/>
            <a:ext cx="10679185" cy="461665"/>
          </a:xfrm>
          <a:prstGeom prst="rect">
            <a:avLst/>
          </a:prstGeom>
        </p:spPr>
        <p:txBody>
          <a:bodyPr wrap="square">
            <a:spAutoFit/>
          </a:bodyPr>
          <a:lstStyle/>
          <a:p>
            <a:pPr algn="ctr"/>
            <a:r>
              <a:rPr lang="de-DE" sz="2400" b="1" dirty="0">
                <a:latin typeface="Arial" panose="020B0604020202020204" pitchFamily="34" charset="0"/>
                <a:cs typeface="Arial" panose="020B0604020202020204" pitchFamily="34" charset="0"/>
              </a:rPr>
              <a:t>	</a:t>
            </a:r>
          </a:p>
        </p:txBody>
      </p:sp>
      <p:sp>
        <p:nvSpPr>
          <p:cNvPr id="4" name="Rechteck 3">
            <a:extLst>
              <a:ext uri="{FF2B5EF4-FFF2-40B4-BE49-F238E27FC236}">
                <a16:creationId xmlns:a16="http://schemas.microsoft.com/office/drawing/2014/main" id="{4598A257-A004-42A0-838F-EC687E05CF0C}"/>
              </a:ext>
            </a:extLst>
          </p:cNvPr>
          <p:cNvSpPr/>
          <p:nvPr/>
        </p:nvSpPr>
        <p:spPr>
          <a:xfrm>
            <a:off x="620785" y="1493240"/>
            <a:ext cx="11042990" cy="3416320"/>
          </a:xfrm>
          <a:prstGeom prst="rect">
            <a:avLst/>
          </a:prstGeom>
        </p:spPr>
        <p:txBody>
          <a:bodyPr wrap="square">
            <a:spAutoFit/>
          </a:bodyPr>
          <a:lstStyle/>
          <a:p>
            <a:endParaRPr lang="de-DE" b="1" dirty="0">
              <a:latin typeface="Arial" panose="020B0604020202020204" pitchFamily="34" charset="0"/>
              <a:cs typeface="Arial" panose="020B0604020202020204" pitchFamily="34" charset="0"/>
            </a:endParaRPr>
          </a:p>
          <a:p>
            <a:r>
              <a:rPr lang="de-DE" b="1" dirty="0">
                <a:latin typeface="Arial" panose="020B0604020202020204" pitchFamily="34" charset="0"/>
                <a:cs typeface="Arial" panose="020B0604020202020204" pitchFamily="34" charset="0"/>
              </a:rPr>
              <a:t>Veränderte Arbeits- und Kommunikationsstruktur </a:t>
            </a:r>
          </a:p>
          <a:p>
            <a:endParaRPr lang="de-DE"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Jährlich gemeinsamer Teamtag (gemeinsamen Werte, Aufgaben und Ziele)</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Gemeinsamer Ausflug / „sozialer Klausurtag“ (halbtags) einmal jährlich, gemeinsame Team-Adventsfeier</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Veränderte Teambesprechungsmodalitäten (geänderte Zusammensetzungen, noch im Prozess)</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Renovierung der Wohnungsnotfallhilfe</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p:txBody>
      </p:sp>
      <p:sp>
        <p:nvSpPr>
          <p:cNvPr id="2" name="Rechteck 1">
            <a:extLst>
              <a:ext uri="{FF2B5EF4-FFF2-40B4-BE49-F238E27FC236}">
                <a16:creationId xmlns:a16="http://schemas.microsoft.com/office/drawing/2014/main" id="{D5C2336B-D163-4610-BE1F-00F68778BA28}"/>
              </a:ext>
            </a:extLst>
          </p:cNvPr>
          <p:cNvSpPr/>
          <p:nvPr/>
        </p:nvSpPr>
        <p:spPr>
          <a:xfrm rot="10800000" flipV="1">
            <a:off x="2828357" y="482036"/>
            <a:ext cx="6025721" cy="932384"/>
          </a:xfrm>
          <a:prstGeom prst="rect">
            <a:avLst/>
          </a:prstGeom>
        </p:spPr>
        <p:txBody>
          <a:bodyPr wrap="square">
            <a:spAutoFit/>
          </a:bodyPr>
          <a:lstStyle/>
          <a:p>
            <a:pPr algn="ctr"/>
            <a:r>
              <a:rPr lang="de-DE" b="1" dirty="0">
                <a:latin typeface="Arial" panose="020B0604020202020204" pitchFamily="34" charset="0"/>
                <a:cs typeface="Arial" panose="020B0604020202020204" pitchFamily="34" charset="0"/>
              </a:rPr>
              <a:t>Die Vernetzung der Sucht- und Wohnungsnotfallhilfe</a:t>
            </a:r>
          </a:p>
          <a:p>
            <a:pPr algn="ctr"/>
            <a:r>
              <a:rPr lang="de-DE" b="1" dirty="0">
                <a:latin typeface="Arial" panose="020B0604020202020204" pitchFamily="34" charset="0"/>
                <a:cs typeface="Arial" panose="020B0604020202020204" pitchFamily="34" charset="0"/>
              </a:rPr>
              <a:t> im Caritasverband für den Kreis Mettmann</a:t>
            </a:r>
          </a:p>
          <a:p>
            <a:pPr algn="ctr"/>
            <a:r>
              <a:rPr lang="de-DE" b="1" dirty="0">
                <a:latin typeface="Arial" panose="020B0604020202020204" pitchFamily="34" charset="0"/>
                <a:cs typeface="Arial" panose="020B0604020202020204" pitchFamily="34" charset="0"/>
              </a:rPr>
              <a:t>als Projekt</a:t>
            </a:r>
          </a:p>
        </p:txBody>
      </p:sp>
    </p:spTree>
    <p:extLst>
      <p:ext uri="{BB962C8B-B14F-4D97-AF65-F5344CB8AC3E}">
        <p14:creationId xmlns:p14="http://schemas.microsoft.com/office/powerpoint/2010/main" val="26006648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E57C0617-8E3D-4A7D-94BB-18A67F390D32}"/>
              </a:ext>
            </a:extLst>
          </p:cNvPr>
          <p:cNvSpPr/>
          <p:nvPr/>
        </p:nvSpPr>
        <p:spPr>
          <a:xfrm>
            <a:off x="620785" y="486561"/>
            <a:ext cx="10679185" cy="1200329"/>
          </a:xfrm>
          <a:prstGeom prst="rect">
            <a:avLst/>
          </a:prstGeom>
        </p:spPr>
        <p:txBody>
          <a:bodyPr wrap="square">
            <a:spAutoFit/>
          </a:bodyPr>
          <a:lstStyle/>
          <a:p>
            <a:pPr algn="ctr"/>
            <a:r>
              <a:rPr lang="de-DE" sz="2400" b="1" dirty="0">
                <a:latin typeface="Arial" panose="020B0604020202020204" pitchFamily="34" charset="0"/>
                <a:cs typeface="Arial" panose="020B0604020202020204" pitchFamily="34" charset="0"/>
              </a:rPr>
              <a:t>	Die Vernetzung der Sucht- und Wohnungsnotfallhilfe</a:t>
            </a:r>
          </a:p>
          <a:p>
            <a:pPr algn="ctr"/>
            <a:r>
              <a:rPr lang="de-DE" sz="2400" b="1" dirty="0">
                <a:latin typeface="Arial" panose="020B0604020202020204" pitchFamily="34" charset="0"/>
                <a:cs typeface="Arial" panose="020B0604020202020204" pitchFamily="34" charset="0"/>
              </a:rPr>
              <a:t> im Caritasverband für den Kreis Mettmann</a:t>
            </a:r>
          </a:p>
          <a:p>
            <a:pPr algn="ctr"/>
            <a:r>
              <a:rPr lang="de-DE" sz="2400" b="1" dirty="0">
                <a:latin typeface="Arial" panose="020B0604020202020204" pitchFamily="34" charset="0"/>
                <a:cs typeface="Arial" panose="020B0604020202020204" pitchFamily="34" charset="0"/>
              </a:rPr>
              <a:t>als Projekt</a:t>
            </a:r>
          </a:p>
        </p:txBody>
      </p:sp>
      <p:sp>
        <p:nvSpPr>
          <p:cNvPr id="4" name="Rechteck 3">
            <a:extLst>
              <a:ext uri="{FF2B5EF4-FFF2-40B4-BE49-F238E27FC236}">
                <a16:creationId xmlns:a16="http://schemas.microsoft.com/office/drawing/2014/main" id="{4598A257-A004-42A0-838F-EC687E05CF0C}"/>
              </a:ext>
            </a:extLst>
          </p:cNvPr>
          <p:cNvSpPr/>
          <p:nvPr/>
        </p:nvSpPr>
        <p:spPr>
          <a:xfrm>
            <a:off x="1043796" y="1611824"/>
            <a:ext cx="10092906" cy="6494085"/>
          </a:xfrm>
          <a:prstGeom prst="rect">
            <a:avLst/>
          </a:prstGeom>
        </p:spPr>
        <p:txBody>
          <a:bodyPr wrap="square">
            <a:spAutoFit/>
          </a:bodyPr>
          <a:lstStyle/>
          <a:p>
            <a:endParaRPr lang="de-DE" sz="2000" b="1" dirty="0">
              <a:latin typeface="Arial" panose="020B0604020202020204" pitchFamily="34" charset="0"/>
              <a:cs typeface="Arial" panose="020B0604020202020204" pitchFamily="34" charset="0"/>
            </a:endParaRPr>
          </a:p>
          <a:p>
            <a:r>
              <a:rPr lang="de-DE" sz="2000" b="1" dirty="0">
                <a:solidFill>
                  <a:srgbClr val="FF0000"/>
                </a:solidFill>
                <a:latin typeface="Arial" panose="020B0604020202020204" pitchFamily="34" charset="0"/>
                <a:cs typeface="Arial" panose="020B0604020202020204" pitchFamily="34" charset="0"/>
              </a:rPr>
              <a:t>Vorbehalte</a:t>
            </a:r>
            <a:r>
              <a:rPr lang="de-DE" sz="2000" b="1" dirty="0">
                <a:latin typeface="Arial" panose="020B0604020202020204" pitchFamily="34" charset="0"/>
                <a:cs typeface="Arial" panose="020B0604020202020204" pitchFamily="34" charset="0"/>
              </a:rPr>
              <a:t> </a:t>
            </a:r>
            <a:r>
              <a:rPr lang="de-DE" sz="2000" b="1" dirty="0" err="1">
                <a:latin typeface="Arial" panose="020B0604020202020204" pitchFamily="34" charset="0"/>
                <a:cs typeface="Arial" panose="020B0604020202020204" pitchFamily="34" charset="0"/>
              </a:rPr>
              <a:t>vs</a:t>
            </a:r>
            <a:r>
              <a:rPr lang="de-DE" sz="2000" b="1" dirty="0">
                <a:latin typeface="Arial" panose="020B0604020202020204" pitchFamily="34" charset="0"/>
                <a:cs typeface="Arial" panose="020B0604020202020204" pitchFamily="34" charset="0"/>
              </a:rPr>
              <a:t> Realität </a:t>
            </a:r>
            <a:r>
              <a:rPr lang="de-DE" sz="2000" b="1" dirty="0" err="1">
                <a:latin typeface="Arial" panose="020B0604020202020204" pitchFamily="34" charset="0"/>
                <a:cs typeface="Arial" panose="020B0604020202020204" pitchFamily="34" charset="0"/>
              </a:rPr>
              <a:t>Nutzer:innen</a:t>
            </a:r>
            <a:endParaRPr lang="de-DE" sz="2000" b="1" dirty="0">
              <a:latin typeface="Arial" panose="020B0604020202020204" pitchFamily="34" charset="0"/>
              <a:cs typeface="Arial" panose="020B0604020202020204" pitchFamily="34" charset="0"/>
            </a:endParaRPr>
          </a:p>
          <a:p>
            <a:endParaRPr lang="de-DE" sz="2000" dirty="0">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000" dirty="0">
                <a:solidFill>
                  <a:srgbClr val="FF0000"/>
                </a:solidFill>
                <a:latin typeface="Arial" panose="020B0604020202020204" pitchFamily="34" charset="0"/>
                <a:cs typeface="Arial" panose="020B0604020202020204" pitchFamily="34" charset="0"/>
              </a:rPr>
              <a:t>Suchthilfe ist </a:t>
            </a:r>
            <a:r>
              <a:rPr lang="de-DE" sz="2000" dirty="0" err="1">
                <a:solidFill>
                  <a:srgbClr val="FF0000"/>
                </a:solidFill>
                <a:latin typeface="Arial" panose="020B0604020202020204" pitchFamily="34" charset="0"/>
                <a:cs typeface="Arial" panose="020B0604020202020204" pitchFamily="34" charset="0"/>
              </a:rPr>
              <a:t>hochschwellig</a:t>
            </a:r>
            <a:endParaRPr lang="de-DE" sz="2000" dirty="0">
              <a:solidFill>
                <a:srgbClr val="FF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endParaRPr lang="de-DE" sz="2000" dirty="0">
              <a:solidFill>
                <a:srgbClr val="FF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000" dirty="0">
                <a:solidFill>
                  <a:srgbClr val="FF0000"/>
                </a:solidFill>
                <a:latin typeface="Arial" panose="020B0604020202020204" pitchFamily="34" charset="0"/>
                <a:cs typeface="Arial" panose="020B0604020202020204" pitchFamily="34" charset="0"/>
              </a:rPr>
              <a:t>Wohnungsnotfallhilfe „ich bin doch nicht obdachlos“</a:t>
            </a:r>
          </a:p>
          <a:p>
            <a:pPr marL="342900" indent="-342900">
              <a:buFont typeface="Arial" panose="020B0604020202020204" pitchFamily="34" charset="0"/>
              <a:buChar char="•"/>
            </a:pPr>
            <a:endParaRPr lang="de-DE" sz="2000" dirty="0">
              <a:solidFill>
                <a:srgbClr val="FF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000" dirty="0">
                <a:solidFill>
                  <a:srgbClr val="FF0000"/>
                </a:solidFill>
                <a:latin typeface="Arial" panose="020B0604020202020204" pitchFamily="34" charset="0"/>
                <a:cs typeface="Arial" panose="020B0604020202020204" pitchFamily="34" charset="0"/>
              </a:rPr>
              <a:t>Ich möchte meine Geschichte nicht nochmal erzählen</a:t>
            </a:r>
          </a:p>
          <a:p>
            <a:pPr marL="342900" indent="-342900">
              <a:buFont typeface="Arial" panose="020B0604020202020204" pitchFamily="34" charset="0"/>
              <a:buChar char="•"/>
            </a:pPr>
            <a:endParaRPr lang="de-DE" sz="2000" dirty="0">
              <a:solidFill>
                <a:srgbClr val="FF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000" dirty="0">
                <a:solidFill>
                  <a:srgbClr val="FF0000"/>
                </a:solidFill>
                <a:latin typeface="Arial" panose="020B0604020202020204" pitchFamily="34" charset="0"/>
                <a:cs typeface="Arial" panose="020B0604020202020204" pitchFamily="34" charset="0"/>
              </a:rPr>
              <a:t>Ich habe kein Suchtproblem</a:t>
            </a:r>
          </a:p>
          <a:p>
            <a:pPr marL="342900" indent="-342900">
              <a:buFont typeface="Arial" panose="020B0604020202020204" pitchFamily="34" charset="0"/>
              <a:buChar char="•"/>
            </a:pPr>
            <a:endParaRPr lang="de-DE" sz="2000" dirty="0">
              <a:solidFill>
                <a:srgbClr val="FF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000" dirty="0">
                <a:solidFill>
                  <a:srgbClr val="FF0000"/>
                </a:solidFill>
                <a:latin typeface="Arial" panose="020B0604020202020204" pitchFamily="34" charset="0"/>
                <a:cs typeface="Arial" panose="020B0604020202020204" pitchFamily="34" charset="0"/>
              </a:rPr>
              <a:t>Wenn ich eine Wohnung finde, trinke ich nicht mehr</a:t>
            </a:r>
          </a:p>
          <a:p>
            <a:pPr marL="342900" indent="-342900">
              <a:buFont typeface="Arial" panose="020B0604020202020204" pitchFamily="34" charset="0"/>
              <a:buChar char="•"/>
            </a:pPr>
            <a:endParaRPr lang="de-DE" sz="2000" dirty="0">
              <a:solidFill>
                <a:srgbClr val="FF0000"/>
              </a:solidFill>
              <a:latin typeface="Arial" panose="020B0604020202020204" pitchFamily="34" charset="0"/>
              <a:cs typeface="Arial" panose="020B0604020202020204" pitchFamily="34" charset="0"/>
            </a:endParaRPr>
          </a:p>
          <a:p>
            <a:pPr marL="342900" indent="-342900">
              <a:buFont typeface="Arial" panose="020B0604020202020204" pitchFamily="34" charset="0"/>
              <a:buChar char="•"/>
            </a:pPr>
            <a:r>
              <a:rPr lang="de-DE" sz="2000" dirty="0">
                <a:solidFill>
                  <a:srgbClr val="FF0000"/>
                </a:solidFill>
                <a:latin typeface="Arial" panose="020B0604020202020204" pitchFamily="34" charset="0"/>
                <a:cs typeface="Arial" panose="020B0604020202020204" pitchFamily="34" charset="0"/>
              </a:rPr>
              <a:t>Die Scham soziale Problem anzusprechen (Suchthilfe)</a:t>
            </a:r>
          </a:p>
          <a:p>
            <a:endParaRPr lang="de-DE" sz="2000" dirty="0">
              <a:latin typeface="Arial" panose="020B0604020202020204" pitchFamily="34" charset="0"/>
              <a:cs typeface="Arial" panose="020B0604020202020204" pitchFamily="34" charset="0"/>
            </a:endParaRPr>
          </a:p>
          <a:p>
            <a:endParaRPr lang="de-DE" sz="2000" dirty="0">
              <a:latin typeface="Arial" panose="020B0604020202020204" pitchFamily="34" charset="0"/>
              <a:cs typeface="Arial" panose="020B0604020202020204" pitchFamily="34" charset="0"/>
            </a:endParaRPr>
          </a:p>
          <a:p>
            <a:endParaRPr lang="de-DE" sz="2000" dirty="0">
              <a:latin typeface="Arial" panose="020B0604020202020204" pitchFamily="34" charset="0"/>
              <a:cs typeface="Arial" panose="020B0604020202020204" pitchFamily="34" charset="0"/>
            </a:endParaRPr>
          </a:p>
          <a:p>
            <a:endParaRPr lang="de-DE" sz="2000" dirty="0">
              <a:latin typeface="Arial" panose="020B0604020202020204" pitchFamily="34" charset="0"/>
              <a:cs typeface="Arial" panose="020B0604020202020204" pitchFamily="34" charset="0"/>
            </a:endParaRPr>
          </a:p>
          <a:p>
            <a:endParaRPr lang="de-DE" sz="2000" b="1"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00702817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E57C0617-8E3D-4A7D-94BB-18A67F390D32}"/>
              </a:ext>
            </a:extLst>
          </p:cNvPr>
          <p:cNvSpPr/>
          <p:nvPr/>
        </p:nvSpPr>
        <p:spPr>
          <a:xfrm>
            <a:off x="620785" y="486561"/>
            <a:ext cx="10679185" cy="461665"/>
          </a:xfrm>
          <a:prstGeom prst="rect">
            <a:avLst/>
          </a:prstGeom>
        </p:spPr>
        <p:txBody>
          <a:bodyPr wrap="square">
            <a:spAutoFit/>
          </a:bodyPr>
          <a:lstStyle/>
          <a:p>
            <a:pPr algn="ctr"/>
            <a:r>
              <a:rPr lang="de-DE" sz="2400" b="1" dirty="0">
                <a:latin typeface="Arial" panose="020B0604020202020204" pitchFamily="34" charset="0"/>
                <a:cs typeface="Arial" panose="020B0604020202020204" pitchFamily="34" charset="0"/>
              </a:rPr>
              <a:t>	</a:t>
            </a:r>
          </a:p>
        </p:txBody>
      </p:sp>
      <p:sp>
        <p:nvSpPr>
          <p:cNvPr id="4" name="Rechteck 3">
            <a:extLst>
              <a:ext uri="{FF2B5EF4-FFF2-40B4-BE49-F238E27FC236}">
                <a16:creationId xmlns:a16="http://schemas.microsoft.com/office/drawing/2014/main" id="{4598A257-A004-42A0-838F-EC687E05CF0C}"/>
              </a:ext>
            </a:extLst>
          </p:cNvPr>
          <p:cNvSpPr/>
          <p:nvPr/>
        </p:nvSpPr>
        <p:spPr>
          <a:xfrm>
            <a:off x="1043796" y="1650569"/>
            <a:ext cx="10100340" cy="5724644"/>
          </a:xfrm>
          <a:prstGeom prst="rect">
            <a:avLst/>
          </a:prstGeom>
        </p:spPr>
        <p:txBody>
          <a:bodyPr wrap="square">
            <a:spAutoFit/>
          </a:bodyPr>
          <a:lstStyle/>
          <a:p>
            <a:r>
              <a:rPr lang="de-DE" dirty="0">
                <a:latin typeface="Arial" panose="020B0604020202020204" pitchFamily="34" charset="0"/>
                <a:cs typeface="Arial" panose="020B0604020202020204" pitchFamily="34" charset="0"/>
              </a:rPr>
              <a:t>Veränderte Angebotsstruktur </a:t>
            </a:r>
          </a:p>
          <a:p>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1x  wöchentlich Präsenz und Mitarbeit der </a:t>
            </a:r>
            <a:r>
              <a:rPr lang="de-DE" dirty="0" err="1">
                <a:latin typeface="Arial" panose="020B0604020202020204" pitchFamily="34" charset="0"/>
                <a:cs typeface="Arial" panose="020B0604020202020204" pitchFamily="34" charset="0"/>
              </a:rPr>
              <a:t>Suchthilfe-Streetworker:innen</a:t>
            </a:r>
            <a:r>
              <a:rPr lang="de-DE" dirty="0">
                <a:latin typeface="Arial" panose="020B0604020202020204" pitchFamily="34" charset="0"/>
                <a:cs typeface="Arial" panose="020B0604020202020204" pitchFamily="34" charset="0"/>
              </a:rPr>
              <a:t> im Tagestreff </a:t>
            </a:r>
            <a:endParaRPr lang="de-DE"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sz="1700" dirty="0">
                <a:latin typeface="Arial" panose="020B0604020202020204" pitchFamily="34" charset="0"/>
                <a:cs typeface="Arial" panose="020B0604020202020204" pitchFamily="34" charset="0"/>
              </a:rPr>
              <a:t>2x / wöchentlich ganztägige offene Sprechstunde für Substituierte in der Wohnungsnotfallhilfe (</a:t>
            </a:r>
            <a:r>
              <a:rPr lang="de-DE" sz="1700" dirty="0" err="1">
                <a:latin typeface="Arial" panose="020B0604020202020204" pitchFamily="34" charset="0"/>
                <a:cs typeface="Arial" panose="020B0604020202020204" pitchFamily="34" charset="0"/>
              </a:rPr>
              <a:t>WoNo</a:t>
            </a:r>
            <a:r>
              <a:rPr lang="de-DE" sz="1700" dirty="0">
                <a:latin typeface="Arial" panose="020B0604020202020204" pitchFamily="34" charset="0"/>
                <a:cs typeface="Arial" panose="020B0604020202020204" pitchFamily="34" charset="0"/>
              </a:rPr>
              <a:t>)</a:t>
            </a:r>
          </a:p>
          <a:p>
            <a:pPr marL="285750" indent="-285750">
              <a:buFont typeface="Arial" panose="020B0604020202020204" pitchFamily="34" charset="0"/>
              <a:buChar char="•"/>
            </a:pPr>
            <a:r>
              <a:rPr lang="de-DE" sz="1700" dirty="0">
                <a:latin typeface="Arial" panose="020B0604020202020204" pitchFamily="34" charset="0"/>
                <a:cs typeface="Arial" panose="020B0604020202020204" pitchFamily="34" charset="0"/>
              </a:rPr>
              <a:t>Öffnung der Rechtsanwalt Sprechstunde der </a:t>
            </a:r>
            <a:r>
              <a:rPr lang="de-DE" sz="1700" dirty="0" err="1">
                <a:latin typeface="Arial" panose="020B0604020202020204" pitchFamily="34" charset="0"/>
                <a:cs typeface="Arial" panose="020B0604020202020204" pitchFamily="34" charset="0"/>
              </a:rPr>
              <a:t>WoNo</a:t>
            </a:r>
            <a:r>
              <a:rPr lang="de-DE" sz="1700" dirty="0">
                <a:latin typeface="Arial" panose="020B0604020202020204" pitchFamily="34" charset="0"/>
                <a:cs typeface="Arial" panose="020B0604020202020204" pitchFamily="34" charset="0"/>
              </a:rPr>
              <a:t> auch für die Suchthilfe</a:t>
            </a:r>
          </a:p>
          <a:p>
            <a:pPr marL="285750" indent="-285750">
              <a:buFont typeface="Arial" panose="020B0604020202020204" pitchFamily="34" charset="0"/>
              <a:buChar char="•"/>
            </a:pPr>
            <a:r>
              <a:rPr lang="de-DE" sz="1700" dirty="0">
                <a:latin typeface="Arial" panose="020B0604020202020204" pitchFamily="34" charset="0"/>
                <a:cs typeface="Arial" panose="020B0604020202020204" pitchFamily="34" charset="0"/>
              </a:rPr>
              <a:t>Safer Use Beratung und Spritzentausch in der </a:t>
            </a:r>
            <a:r>
              <a:rPr lang="de-DE" sz="1700" dirty="0" err="1">
                <a:latin typeface="Arial" panose="020B0604020202020204" pitchFamily="34" charset="0"/>
                <a:cs typeface="Arial" panose="020B0604020202020204" pitchFamily="34" charset="0"/>
              </a:rPr>
              <a:t>WoNo</a:t>
            </a:r>
            <a:r>
              <a:rPr lang="de-DE" sz="1700" dirty="0">
                <a:latin typeface="Arial" panose="020B0604020202020204" pitchFamily="34" charset="0"/>
                <a:cs typeface="Arial" panose="020B0604020202020204" pitchFamily="34" charset="0"/>
              </a:rPr>
              <a:t> durch geschulte Mitarbeiter*innen</a:t>
            </a:r>
          </a:p>
          <a:p>
            <a:pPr marL="285750" indent="-285750">
              <a:buFont typeface="Arial" panose="020B0604020202020204" pitchFamily="34" charset="0"/>
              <a:buChar char="•"/>
            </a:pPr>
            <a:r>
              <a:rPr lang="de-DE" sz="1700" dirty="0">
                <a:latin typeface="Arial" panose="020B0604020202020204" pitchFamily="34" charset="0"/>
                <a:cs typeface="Arial" panose="020B0604020202020204" pitchFamily="34" charset="0"/>
              </a:rPr>
              <a:t>Gemeinsames Gruppenangebot der zieloffenen Suchtarbeit (</a:t>
            </a:r>
            <a:r>
              <a:rPr lang="de-DE" sz="1700" dirty="0" err="1">
                <a:latin typeface="Arial" panose="020B0604020202020204" pitchFamily="34" charset="0"/>
                <a:cs typeface="Arial" panose="020B0604020202020204" pitchFamily="34" charset="0"/>
              </a:rPr>
              <a:t>Skoll</a:t>
            </a:r>
            <a:r>
              <a:rPr lang="de-DE" sz="1700" dirty="0">
                <a:latin typeface="Arial" panose="020B0604020202020204" pitchFamily="34" charset="0"/>
                <a:cs typeface="Arial" panose="020B0604020202020204" pitchFamily="34" charset="0"/>
              </a:rPr>
              <a:t>-Training) </a:t>
            </a:r>
          </a:p>
          <a:p>
            <a:pPr marL="285750" indent="-285750">
              <a:buFont typeface="Arial" panose="020B0604020202020204" pitchFamily="34" charset="0"/>
              <a:buChar char="•"/>
            </a:pPr>
            <a:r>
              <a:rPr lang="de-DE" sz="1700" dirty="0">
                <a:latin typeface="Arial" panose="020B0604020202020204" pitchFamily="34" charset="0"/>
                <a:cs typeface="Arial" panose="020B0604020202020204" pitchFamily="34" charset="0"/>
              </a:rPr>
              <a:t>Gemeinsame Arztsprechstunde für Nutzende der Suchthilfe und der Wohnungsnotfallhilfe</a:t>
            </a:r>
          </a:p>
          <a:p>
            <a:pPr marL="285750" indent="-285750">
              <a:buFont typeface="Arial" panose="020B0604020202020204" pitchFamily="34" charset="0"/>
              <a:buChar char="•"/>
            </a:pPr>
            <a:r>
              <a:rPr lang="de-DE" sz="1700" dirty="0">
                <a:latin typeface="Arial" panose="020B0604020202020204" pitchFamily="34" charset="0"/>
                <a:cs typeface="Arial" panose="020B0604020202020204" pitchFamily="34" charset="0"/>
              </a:rPr>
              <a:t>Gemeinsames Frühstücks- und Beratungsangebot für Frauen</a:t>
            </a:r>
          </a:p>
          <a:p>
            <a:pPr marL="285750" indent="-285750">
              <a:buFont typeface="Arial" panose="020B0604020202020204" pitchFamily="34" charset="0"/>
              <a:buChar char="•"/>
            </a:pPr>
            <a:r>
              <a:rPr lang="de-DE" sz="1700" dirty="0">
                <a:latin typeface="Arial" panose="020B0604020202020204" pitchFamily="34" charset="0"/>
                <a:cs typeface="Arial" panose="020B0604020202020204" pitchFamily="34" charset="0"/>
              </a:rPr>
              <a:t>Männergruppe „einfach machen“</a:t>
            </a:r>
          </a:p>
          <a:p>
            <a:pPr marL="285750" indent="-285750">
              <a:buFont typeface="Arial" panose="020B0604020202020204" pitchFamily="34" charset="0"/>
              <a:buChar char="•"/>
            </a:pPr>
            <a:r>
              <a:rPr lang="de-DE" sz="1700" dirty="0">
                <a:latin typeface="Arial" panose="020B0604020202020204" pitchFamily="34" charset="0"/>
                <a:cs typeface="Arial" panose="020B0604020202020204" pitchFamily="34" charset="0"/>
              </a:rPr>
              <a:t>Ferienfreizeit</a:t>
            </a:r>
          </a:p>
          <a:p>
            <a:pPr marL="285750" indent="-285750">
              <a:buFont typeface="Arial" panose="020B0604020202020204" pitchFamily="34" charset="0"/>
              <a:buChar char="•"/>
            </a:pPr>
            <a:r>
              <a:rPr lang="de-DE" sz="1700" dirty="0">
                <a:latin typeface="Arial" panose="020B0604020202020204" pitchFamily="34" charset="0"/>
                <a:cs typeface="Arial" panose="020B0604020202020204" pitchFamily="34" charset="0"/>
              </a:rPr>
              <a:t>spirituelles Gruppenangebot</a:t>
            </a:r>
          </a:p>
          <a:p>
            <a:pPr marL="285750" indent="-285750">
              <a:buFont typeface="Arial" panose="020B0604020202020204" pitchFamily="34" charset="0"/>
              <a:buChar char="•"/>
            </a:pPr>
            <a:r>
              <a:rPr lang="de-DE" sz="1700" dirty="0">
                <a:latin typeface="Arial" panose="020B0604020202020204" pitchFamily="34" charset="0"/>
                <a:cs typeface="Arial" panose="020B0604020202020204" pitchFamily="34" charset="0"/>
              </a:rPr>
              <a:t>Digitalisierungsprojekt</a:t>
            </a:r>
          </a:p>
          <a:p>
            <a:pPr marL="285750" indent="-285750">
              <a:buFont typeface="Arial" panose="020B0604020202020204" pitchFamily="34" charset="0"/>
              <a:buChar char="•"/>
            </a:pPr>
            <a:r>
              <a:rPr lang="de-DE" sz="1700" dirty="0">
                <a:latin typeface="Arial" panose="020B0604020202020204" pitchFamily="34" charset="0"/>
                <a:cs typeface="Arial" panose="020B0604020202020204" pitchFamily="34" charset="0"/>
              </a:rPr>
              <a:t>Gemeinsame Adventsfeier</a:t>
            </a: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endParaRPr lang="de-DE"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p:txBody>
      </p:sp>
      <p:sp>
        <p:nvSpPr>
          <p:cNvPr id="2" name="Rechteck 1">
            <a:extLst>
              <a:ext uri="{FF2B5EF4-FFF2-40B4-BE49-F238E27FC236}">
                <a16:creationId xmlns:a16="http://schemas.microsoft.com/office/drawing/2014/main" id="{6E06C8F0-76AF-403E-9828-D3B6D456A848}"/>
              </a:ext>
            </a:extLst>
          </p:cNvPr>
          <p:cNvSpPr/>
          <p:nvPr/>
        </p:nvSpPr>
        <p:spPr>
          <a:xfrm>
            <a:off x="3048000" y="318782"/>
            <a:ext cx="5928220" cy="923330"/>
          </a:xfrm>
          <a:prstGeom prst="rect">
            <a:avLst/>
          </a:prstGeom>
        </p:spPr>
        <p:txBody>
          <a:bodyPr wrap="square">
            <a:spAutoFit/>
          </a:bodyPr>
          <a:lstStyle/>
          <a:p>
            <a:pPr algn="ctr"/>
            <a:r>
              <a:rPr lang="de-DE" b="1" dirty="0">
                <a:latin typeface="Arial" panose="020B0604020202020204" pitchFamily="34" charset="0"/>
                <a:cs typeface="Arial" panose="020B0604020202020204" pitchFamily="34" charset="0"/>
              </a:rPr>
              <a:t>Die Vernetzung der Sucht- und Wohnungsnotfallhilfe</a:t>
            </a:r>
          </a:p>
          <a:p>
            <a:pPr algn="ctr"/>
            <a:r>
              <a:rPr lang="de-DE" b="1" dirty="0">
                <a:latin typeface="Arial" panose="020B0604020202020204" pitchFamily="34" charset="0"/>
                <a:cs typeface="Arial" panose="020B0604020202020204" pitchFamily="34" charset="0"/>
              </a:rPr>
              <a:t> im Caritasverband für den Kreis Mettmann</a:t>
            </a:r>
          </a:p>
          <a:p>
            <a:pPr algn="ctr"/>
            <a:r>
              <a:rPr lang="de-DE" b="1" dirty="0">
                <a:latin typeface="Arial" panose="020B0604020202020204" pitchFamily="34" charset="0"/>
                <a:cs typeface="Arial" panose="020B0604020202020204" pitchFamily="34" charset="0"/>
              </a:rPr>
              <a:t>als Projekt</a:t>
            </a:r>
          </a:p>
        </p:txBody>
      </p:sp>
    </p:spTree>
    <p:extLst>
      <p:ext uri="{BB962C8B-B14F-4D97-AF65-F5344CB8AC3E}">
        <p14:creationId xmlns:p14="http://schemas.microsoft.com/office/powerpoint/2010/main" val="39081242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E57C0617-8E3D-4A7D-94BB-18A67F390D32}"/>
              </a:ext>
            </a:extLst>
          </p:cNvPr>
          <p:cNvSpPr/>
          <p:nvPr/>
        </p:nvSpPr>
        <p:spPr>
          <a:xfrm>
            <a:off x="620785" y="486561"/>
            <a:ext cx="10679185" cy="461665"/>
          </a:xfrm>
          <a:prstGeom prst="rect">
            <a:avLst/>
          </a:prstGeom>
        </p:spPr>
        <p:txBody>
          <a:bodyPr wrap="square">
            <a:spAutoFit/>
          </a:bodyPr>
          <a:lstStyle/>
          <a:p>
            <a:pPr algn="ctr"/>
            <a:r>
              <a:rPr lang="de-DE" sz="2400" b="1" dirty="0">
                <a:latin typeface="Arial" panose="020B0604020202020204" pitchFamily="34" charset="0"/>
                <a:cs typeface="Arial" panose="020B0604020202020204" pitchFamily="34" charset="0"/>
              </a:rPr>
              <a:t>	</a:t>
            </a:r>
          </a:p>
        </p:txBody>
      </p:sp>
      <p:sp>
        <p:nvSpPr>
          <p:cNvPr id="4" name="Rechteck 3">
            <a:extLst>
              <a:ext uri="{FF2B5EF4-FFF2-40B4-BE49-F238E27FC236}">
                <a16:creationId xmlns:a16="http://schemas.microsoft.com/office/drawing/2014/main" id="{4598A257-A004-42A0-838F-EC687E05CF0C}"/>
              </a:ext>
            </a:extLst>
          </p:cNvPr>
          <p:cNvSpPr/>
          <p:nvPr/>
        </p:nvSpPr>
        <p:spPr>
          <a:xfrm>
            <a:off x="1078302" y="2109355"/>
            <a:ext cx="10101532" cy="1200329"/>
          </a:xfrm>
          <a:prstGeom prst="rect">
            <a:avLst/>
          </a:prstGeom>
        </p:spPr>
        <p:txBody>
          <a:bodyPr wrap="square">
            <a:spAutoFit/>
          </a:bodyPr>
          <a:lstStyle/>
          <a:p>
            <a:pPr algn="ctr"/>
            <a:r>
              <a:rPr lang="de-DE" dirty="0">
                <a:latin typeface="Arial" panose="020B0604020202020204" pitchFamily="34" charset="0"/>
                <a:cs typeface="Arial" panose="020B0604020202020204" pitchFamily="34" charset="0"/>
              </a:rPr>
              <a:t>Renovierung des Tagestreffs</a:t>
            </a:r>
            <a:endParaRPr lang="de-DE"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p:txBody>
      </p:sp>
      <p:sp>
        <p:nvSpPr>
          <p:cNvPr id="2" name="Rechteck 1">
            <a:extLst>
              <a:ext uri="{FF2B5EF4-FFF2-40B4-BE49-F238E27FC236}">
                <a16:creationId xmlns:a16="http://schemas.microsoft.com/office/drawing/2014/main" id="{132C8208-9B80-4670-8324-61B5287C3E7F}"/>
              </a:ext>
            </a:extLst>
          </p:cNvPr>
          <p:cNvSpPr/>
          <p:nvPr/>
        </p:nvSpPr>
        <p:spPr>
          <a:xfrm>
            <a:off x="2586606" y="486561"/>
            <a:ext cx="6096000" cy="923330"/>
          </a:xfrm>
          <a:prstGeom prst="rect">
            <a:avLst/>
          </a:prstGeom>
        </p:spPr>
        <p:txBody>
          <a:bodyPr>
            <a:spAutoFit/>
          </a:bodyPr>
          <a:lstStyle/>
          <a:p>
            <a:pPr algn="ctr"/>
            <a:r>
              <a:rPr lang="de-DE" b="1" dirty="0">
                <a:latin typeface="Arial" panose="020B0604020202020204" pitchFamily="34" charset="0"/>
                <a:cs typeface="Arial" panose="020B0604020202020204" pitchFamily="34" charset="0"/>
              </a:rPr>
              <a:t>Die Vernetzung der Sucht- und Wohnungsnotfallhilfe</a:t>
            </a:r>
          </a:p>
          <a:p>
            <a:pPr algn="ctr"/>
            <a:r>
              <a:rPr lang="de-DE" b="1" dirty="0">
                <a:latin typeface="Arial" panose="020B0604020202020204" pitchFamily="34" charset="0"/>
                <a:cs typeface="Arial" panose="020B0604020202020204" pitchFamily="34" charset="0"/>
              </a:rPr>
              <a:t> im Caritasverband für den Kreis Mettmann</a:t>
            </a:r>
          </a:p>
          <a:p>
            <a:pPr algn="ctr"/>
            <a:r>
              <a:rPr lang="de-DE" b="1" dirty="0">
                <a:latin typeface="Arial" panose="020B0604020202020204" pitchFamily="34" charset="0"/>
                <a:cs typeface="Arial" panose="020B0604020202020204" pitchFamily="34" charset="0"/>
              </a:rPr>
              <a:t>als Projekt</a:t>
            </a:r>
          </a:p>
        </p:txBody>
      </p:sp>
      <p:pic>
        <p:nvPicPr>
          <p:cNvPr id="6" name="Grafik 5">
            <a:extLst>
              <a:ext uri="{FF2B5EF4-FFF2-40B4-BE49-F238E27FC236}">
                <a16:creationId xmlns:a16="http://schemas.microsoft.com/office/drawing/2014/main" id="{DED44343-C0D8-491D-BE56-CAE8ACBE51BD}"/>
              </a:ext>
            </a:extLst>
          </p:cNvPr>
          <p:cNvPicPr>
            <a:picLocks noChangeAspect="1"/>
          </p:cNvPicPr>
          <p:nvPr/>
        </p:nvPicPr>
        <p:blipFill>
          <a:blip r:embed="rId2"/>
          <a:stretch>
            <a:fillRect/>
          </a:stretch>
        </p:blipFill>
        <p:spPr>
          <a:xfrm>
            <a:off x="3721608" y="2782384"/>
            <a:ext cx="4587939" cy="3376857"/>
          </a:xfrm>
          <a:prstGeom prst="rect">
            <a:avLst/>
          </a:prstGeom>
        </p:spPr>
      </p:pic>
    </p:spTree>
    <p:extLst>
      <p:ext uri="{BB962C8B-B14F-4D97-AF65-F5344CB8AC3E}">
        <p14:creationId xmlns:p14="http://schemas.microsoft.com/office/powerpoint/2010/main" val="3888437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5B3591-4408-47A7-8F75-E2E3D2B059F2}"/>
              </a:ext>
            </a:extLst>
          </p:cNvPr>
          <p:cNvSpPr>
            <a:spLocks noGrp="1"/>
          </p:cNvSpPr>
          <p:nvPr>
            <p:ph type="title"/>
          </p:nvPr>
        </p:nvSpPr>
        <p:spPr/>
        <p:txBody>
          <a:bodyPr/>
          <a:lstStyle/>
          <a:p>
            <a:pPr algn="ctr"/>
            <a:r>
              <a:rPr lang="de-DE" dirty="0"/>
              <a:t>Einstiegsübung</a:t>
            </a:r>
          </a:p>
        </p:txBody>
      </p:sp>
      <p:sp>
        <p:nvSpPr>
          <p:cNvPr id="3" name="Inhaltsplatzhalter 2">
            <a:extLst>
              <a:ext uri="{FF2B5EF4-FFF2-40B4-BE49-F238E27FC236}">
                <a16:creationId xmlns:a16="http://schemas.microsoft.com/office/drawing/2014/main" id="{F8495170-2D27-4087-8649-2AEBB5405BE0}"/>
              </a:ext>
            </a:extLst>
          </p:cNvPr>
          <p:cNvSpPr>
            <a:spLocks noGrp="1"/>
          </p:cNvSpPr>
          <p:nvPr>
            <p:ph idx="1"/>
          </p:nvPr>
        </p:nvSpPr>
        <p:spPr/>
        <p:txBody>
          <a:bodyPr>
            <a:normAutofit/>
          </a:bodyPr>
          <a:lstStyle/>
          <a:p>
            <a:pPr algn="ctr">
              <a:buFont typeface="Wingdings" panose="05000000000000000000" pitchFamily="2" charset="2"/>
              <a:buChar char="v"/>
            </a:pPr>
            <a:endParaRPr lang="de-DE" sz="2400" dirty="0"/>
          </a:p>
          <a:p>
            <a:pPr algn="ctr">
              <a:buFont typeface="Arial" panose="020B0604020202020204" pitchFamily="34" charset="0"/>
              <a:buChar char="•"/>
            </a:pPr>
            <a:endParaRPr lang="de-DE" sz="2400" dirty="0"/>
          </a:p>
          <a:p>
            <a:pPr algn="ctr">
              <a:buFont typeface="Arial" panose="020B0604020202020204" pitchFamily="34" charset="0"/>
              <a:buChar char="•"/>
            </a:pPr>
            <a:r>
              <a:rPr lang="de-DE" sz="2400" dirty="0"/>
              <a:t>Image von Suchtkranken</a:t>
            </a:r>
          </a:p>
          <a:p>
            <a:pPr algn="ctr">
              <a:buFont typeface="Arial" panose="020B0604020202020204" pitchFamily="34" charset="0"/>
              <a:buChar char="•"/>
            </a:pPr>
            <a:endParaRPr lang="de-DE" sz="2400" dirty="0"/>
          </a:p>
          <a:p>
            <a:pPr algn="ctr">
              <a:buFont typeface="Arial" panose="020B0604020202020204" pitchFamily="34" charset="0"/>
              <a:buChar char="•"/>
            </a:pPr>
            <a:r>
              <a:rPr lang="de-DE" sz="2400" dirty="0"/>
              <a:t>Image von Wohnungslosen</a:t>
            </a:r>
          </a:p>
        </p:txBody>
      </p:sp>
    </p:spTree>
    <p:extLst>
      <p:ext uri="{BB962C8B-B14F-4D97-AF65-F5344CB8AC3E}">
        <p14:creationId xmlns:p14="http://schemas.microsoft.com/office/powerpoint/2010/main" val="8376230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E57C0617-8E3D-4A7D-94BB-18A67F390D32}"/>
              </a:ext>
            </a:extLst>
          </p:cNvPr>
          <p:cNvSpPr/>
          <p:nvPr/>
        </p:nvSpPr>
        <p:spPr>
          <a:xfrm>
            <a:off x="620785" y="486561"/>
            <a:ext cx="10679185" cy="461665"/>
          </a:xfrm>
          <a:prstGeom prst="rect">
            <a:avLst/>
          </a:prstGeom>
        </p:spPr>
        <p:txBody>
          <a:bodyPr wrap="square">
            <a:spAutoFit/>
          </a:bodyPr>
          <a:lstStyle/>
          <a:p>
            <a:pPr algn="ctr"/>
            <a:r>
              <a:rPr lang="de-DE" sz="2400" b="1" dirty="0">
                <a:latin typeface="Arial" panose="020B0604020202020204" pitchFamily="34" charset="0"/>
                <a:cs typeface="Arial" panose="020B0604020202020204" pitchFamily="34" charset="0"/>
              </a:rPr>
              <a:t>	</a:t>
            </a:r>
          </a:p>
        </p:txBody>
      </p:sp>
      <p:sp>
        <p:nvSpPr>
          <p:cNvPr id="4" name="Rechteck 3">
            <a:extLst>
              <a:ext uri="{FF2B5EF4-FFF2-40B4-BE49-F238E27FC236}">
                <a16:creationId xmlns:a16="http://schemas.microsoft.com/office/drawing/2014/main" id="{4598A257-A004-42A0-838F-EC687E05CF0C}"/>
              </a:ext>
            </a:extLst>
          </p:cNvPr>
          <p:cNvSpPr/>
          <p:nvPr/>
        </p:nvSpPr>
        <p:spPr>
          <a:xfrm>
            <a:off x="883227" y="2109355"/>
            <a:ext cx="10780547" cy="2585323"/>
          </a:xfrm>
          <a:prstGeom prst="rect">
            <a:avLst/>
          </a:prstGeom>
        </p:spPr>
        <p:txBody>
          <a:bodyPr wrap="square">
            <a:spAutoFit/>
          </a:bodyPr>
          <a:lstStyle/>
          <a:p>
            <a:endParaRPr lang="de-DE" b="1"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endParaRPr lang="de-DE"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p:txBody>
      </p:sp>
      <p:sp>
        <p:nvSpPr>
          <p:cNvPr id="2" name="Rechteck 1">
            <a:extLst>
              <a:ext uri="{FF2B5EF4-FFF2-40B4-BE49-F238E27FC236}">
                <a16:creationId xmlns:a16="http://schemas.microsoft.com/office/drawing/2014/main" id="{132C8208-9B80-4670-8324-61B5287C3E7F}"/>
              </a:ext>
            </a:extLst>
          </p:cNvPr>
          <p:cNvSpPr/>
          <p:nvPr/>
        </p:nvSpPr>
        <p:spPr>
          <a:xfrm>
            <a:off x="1061049" y="486561"/>
            <a:ext cx="10058400" cy="461665"/>
          </a:xfrm>
          <a:prstGeom prst="rect">
            <a:avLst/>
          </a:prstGeom>
        </p:spPr>
        <p:txBody>
          <a:bodyPr wrap="square">
            <a:spAutoFit/>
          </a:bodyPr>
          <a:lstStyle/>
          <a:p>
            <a:pPr algn="ctr"/>
            <a:r>
              <a:rPr lang="de-DE" sz="2400" b="1" dirty="0">
                <a:latin typeface="Arial" panose="020B0604020202020204" pitchFamily="34" charset="0"/>
                <a:cs typeface="Arial" panose="020B0604020202020204" pitchFamily="34" charset="0"/>
              </a:rPr>
              <a:t>Zwei Teams-ein Ziel</a:t>
            </a:r>
          </a:p>
        </p:txBody>
      </p:sp>
      <p:sp>
        <p:nvSpPr>
          <p:cNvPr id="5" name="Rechteck 4">
            <a:extLst>
              <a:ext uri="{FF2B5EF4-FFF2-40B4-BE49-F238E27FC236}">
                <a16:creationId xmlns:a16="http://schemas.microsoft.com/office/drawing/2014/main" id="{CEC1B063-4D7A-4FD8-A36E-0D05AA786687}"/>
              </a:ext>
            </a:extLst>
          </p:cNvPr>
          <p:cNvSpPr/>
          <p:nvPr/>
        </p:nvSpPr>
        <p:spPr>
          <a:xfrm>
            <a:off x="1061049" y="1683522"/>
            <a:ext cx="10058400" cy="4801314"/>
          </a:xfrm>
          <a:prstGeom prst="rect">
            <a:avLst/>
          </a:prstGeom>
        </p:spPr>
        <p:txBody>
          <a:bodyPr wrap="square">
            <a:spAutoFit/>
          </a:bodyPr>
          <a:lstStyle/>
          <a:p>
            <a:pPr marL="285750" indent="-285750">
              <a:buFont typeface="Arial" panose="020B0604020202020204" pitchFamily="34" charset="0"/>
              <a:buChar char="•"/>
            </a:pPr>
            <a:r>
              <a:rPr lang="pt-BR" dirty="0">
                <a:latin typeface="Arial" panose="020B0604020202020204" pitchFamily="34" charset="0"/>
                <a:cs typeface="Arial" panose="020B0604020202020204" pitchFamily="34" charset="0"/>
              </a:rPr>
              <a:t>Bessere Erreichbarkeit der suchtkranken Wohnungslosen</a:t>
            </a:r>
          </a:p>
          <a:p>
            <a:pPr marL="285750" indent="-285750">
              <a:buFont typeface="Arial" panose="020B0604020202020204" pitchFamily="34" charset="0"/>
              <a:buChar char="•"/>
            </a:pPr>
            <a:endParaRPr lang="pt-BR"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pt-BR" dirty="0">
                <a:latin typeface="Arial" panose="020B0604020202020204" pitchFamily="34" charset="0"/>
                <a:cs typeface="Arial" panose="020B0604020202020204" pitchFamily="34" charset="0"/>
              </a:rPr>
              <a:t>Abbau von Schwellen zur Hilfeannahme</a:t>
            </a:r>
          </a:p>
          <a:p>
            <a:pPr marL="285750" indent="-285750">
              <a:buFont typeface="Arial" panose="020B0604020202020204" pitchFamily="34" charset="0"/>
              <a:buChar char="•"/>
            </a:pPr>
            <a:endParaRPr lang="pt-BR"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pt-BR" dirty="0">
                <a:latin typeface="Arial" panose="020B0604020202020204" pitchFamily="34" charset="0"/>
                <a:cs typeface="Arial" panose="020B0604020202020204" pitchFamily="34" charset="0"/>
              </a:rPr>
              <a:t>Gegenseitige Unterstützung mit der jeweiligen Expertise z.B. Sozialrecht, Sucht- und psychische Erkrankung, Unterbringung, Einrichtungen etc, jeder macht weiterhin seine Aufgaben</a:t>
            </a:r>
          </a:p>
          <a:p>
            <a:pPr marL="285750" indent="-285750">
              <a:buFont typeface="Arial" panose="020B0604020202020204" pitchFamily="34" charset="0"/>
              <a:buChar char="•"/>
            </a:pPr>
            <a:endParaRPr lang="pt-BR"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pt-BR" dirty="0">
                <a:latin typeface="Arial" panose="020B0604020202020204" pitchFamily="34" charset="0"/>
                <a:cs typeface="Arial" panose="020B0604020202020204" pitchFamily="34" charset="0"/>
              </a:rPr>
              <a:t>Kollegiale Bereicherung im fachlichen Austausch und dadurch Entlastung</a:t>
            </a:r>
          </a:p>
          <a:p>
            <a:pPr marL="285750" indent="-285750">
              <a:buFont typeface="Arial" panose="020B0604020202020204" pitchFamily="34" charset="0"/>
              <a:buChar char="•"/>
            </a:pPr>
            <a:endParaRPr lang="pt-BR"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pt-BR" dirty="0">
                <a:latin typeface="Arial" panose="020B0604020202020204" pitchFamily="34" charset="0"/>
                <a:cs typeface="Arial" panose="020B0604020202020204" pitchFamily="34" charset="0"/>
              </a:rPr>
              <a:t>Neue Angebote für Nutzende beider Dienste</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Regelmäßiger Austausch auf der Leitungsebene über notwenige weiter Entwicklungsschritte (z.B. Kooperationsvertrag, Ausweitung der Kooperation)</a:t>
            </a:r>
          </a:p>
          <a:p>
            <a:endParaRPr lang="pt-BR"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pt-BR" dirty="0">
                <a:latin typeface="Arial" panose="020B0604020202020204" pitchFamily="34" charset="0"/>
                <a:cs typeface="Arial" panose="020B0604020202020204" pitchFamily="34" charset="0"/>
              </a:rPr>
              <a:t>Es bleibt ein koninuierlicher Prozess</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6250328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E57C0617-8E3D-4A7D-94BB-18A67F390D32}"/>
              </a:ext>
            </a:extLst>
          </p:cNvPr>
          <p:cNvSpPr/>
          <p:nvPr/>
        </p:nvSpPr>
        <p:spPr>
          <a:xfrm>
            <a:off x="3187238" y="970268"/>
            <a:ext cx="5132233" cy="461665"/>
          </a:xfrm>
          <a:prstGeom prst="rect">
            <a:avLst/>
          </a:prstGeom>
        </p:spPr>
        <p:txBody>
          <a:bodyPr wrap="square">
            <a:spAutoFit/>
          </a:bodyPr>
          <a:lstStyle/>
          <a:p>
            <a:r>
              <a:rPr lang="de-DE" sz="2400" b="1" dirty="0">
                <a:latin typeface="Arial" panose="020B0604020202020204" pitchFamily="34" charset="0"/>
                <a:cs typeface="Arial" panose="020B0604020202020204" pitchFamily="34" charset="0"/>
              </a:rPr>
              <a:t>	</a:t>
            </a:r>
          </a:p>
        </p:txBody>
      </p:sp>
      <p:sp>
        <p:nvSpPr>
          <p:cNvPr id="4" name="Rechteck 3">
            <a:extLst>
              <a:ext uri="{FF2B5EF4-FFF2-40B4-BE49-F238E27FC236}">
                <a16:creationId xmlns:a16="http://schemas.microsoft.com/office/drawing/2014/main" id="{4598A257-A004-42A0-838F-EC687E05CF0C}"/>
              </a:ext>
            </a:extLst>
          </p:cNvPr>
          <p:cNvSpPr/>
          <p:nvPr/>
        </p:nvSpPr>
        <p:spPr>
          <a:xfrm>
            <a:off x="883227" y="2109355"/>
            <a:ext cx="10780547" cy="5262979"/>
          </a:xfrm>
          <a:prstGeom prst="rect">
            <a:avLst/>
          </a:prstGeom>
        </p:spPr>
        <p:txBody>
          <a:bodyPr wrap="square">
            <a:spAutoFit/>
          </a:bodyPr>
          <a:lstStyle/>
          <a:p>
            <a:r>
              <a:rPr lang="de-DE" sz="4000" dirty="0">
                <a:latin typeface="Arial" panose="020B0604020202020204" pitchFamily="34" charset="0"/>
                <a:cs typeface="Arial" panose="020B0604020202020204" pitchFamily="34" charset="0"/>
              </a:rPr>
              <a:t>	</a:t>
            </a:r>
          </a:p>
          <a:p>
            <a:r>
              <a:rPr lang="de-DE" sz="4000" dirty="0">
                <a:latin typeface="Arial" panose="020B0604020202020204" pitchFamily="34" charset="0"/>
                <a:cs typeface="Arial" panose="020B0604020202020204" pitchFamily="34" charset="0"/>
              </a:rPr>
              <a:t>		Vielen Dank für Ihre Aufmerksamkeit</a:t>
            </a:r>
          </a:p>
          <a:p>
            <a:endParaRPr lang="de-DE" sz="4000" dirty="0">
              <a:latin typeface="Arial" panose="020B0604020202020204" pitchFamily="34" charset="0"/>
              <a:cs typeface="Arial" panose="020B0604020202020204" pitchFamily="34" charset="0"/>
            </a:endParaRPr>
          </a:p>
          <a:p>
            <a:endParaRPr lang="de-DE" sz="4000" dirty="0">
              <a:latin typeface="Arial" panose="020B0604020202020204" pitchFamily="34" charset="0"/>
              <a:cs typeface="Arial" panose="020B0604020202020204" pitchFamily="34" charset="0"/>
            </a:endParaRPr>
          </a:p>
          <a:p>
            <a:endParaRPr lang="de-DE" sz="4000" dirty="0">
              <a:latin typeface="Arial" panose="020B0604020202020204" pitchFamily="34" charset="0"/>
              <a:cs typeface="Arial" panose="020B0604020202020204" pitchFamily="34" charset="0"/>
            </a:endParaRPr>
          </a:p>
          <a:p>
            <a:r>
              <a:rPr lang="de-DE" sz="1100" dirty="0">
                <a:latin typeface="Arial" panose="020B0604020202020204" pitchFamily="34" charset="0"/>
                <a:cs typeface="Arial" panose="020B0604020202020204" pitchFamily="34" charset="0"/>
              </a:rPr>
              <a:t>								</a:t>
            </a:r>
            <a:r>
              <a:rPr lang="de-DE" sz="1400" dirty="0">
                <a:latin typeface="Arial" panose="020B0604020202020204" pitchFamily="34" charset="0"/>
                <a:cs typeface="Arial" panose="020B0604020202020204" pitchFamily="34" charset="0"/>
              </a:rPr>
              <a:t>Kontakt: </a:t>
            </a:r>
          </a:p>
          <a:p>
            <a:r>
              <a:rPr lang="de-DE" sz="1400" dirty="0">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					katja.neveling@caritas-mettmann.de</a:t>
            </a:r>
            <a:r>
              <a:rPr lang="de-DE" sz="1400" dirty="0">
                <a:latin typeface="Arial" panose="020B0604020202020204" pitchFamily="34" charset="0"/>
                <a:cs typeface="Arial" panose="020B0604020202020204" pitchFamily="34" charset="0"/>
              </a:rPr>
              <a:t> Telefon 02104-79493311</a:t>
            </a:r>
          </a:p>
          <a:p>
            <a:r>
              <a:rPr lang="de-DE" sz="1400" dirty="0">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					lilian.fischer@caritas-mettmann.de</a:t>
            </a:r>
            <a:r>
              <a:rPr lang="de-DE" sz="1400" dirty="0">
                <a:latin typeface="Arial" panose="020B0604020202020204" pitchFamily="34" charset="0"/>
                <a:cs typeface="Arial" panose="020B0604020202020204" pitchFamily="34" charset="0"/>
              </a:rPr>
              <a:t>  Telefon: 02104-807564</a:t>
            </a:r>
          </a:p>
          <a:p>
            <a:endParaRPr lang="de-DE" sz="1400" dirty="0">
              <a:latin typeface="Arial" panose="020B0604020202020204" pitchFamily="34" charset="0"/>
              <a:cs typeface="Arial" panose="020B0604020202020204" pitchFamily="34" charset="0"/>
            </a:endParaRPr>
          </a:p>
          <a:p>
            <a:endParaRPr lang="de-DE" sz="4000" dirty="0">
              <a:latin typeface="Arial" panose="020B0604020202020204" pitchFamily="34" charset="0"/>
              <a:cs typeface="Arial" panose="020B0604020202020204" pitchFamily="34" charset="0"/>
            </a:endParaRPr>
          </a:p>
          <a:p>
            <a:endParaRPr lang="de-DE" sz="4000" dirty="0">
              <a:latin typeface="Arial" panose="020B0604020202020204" pitchFamily="34" charset="0"/>
              <a:cs typeface="Arial" panose="020B0604020202020204" pitchFamily="34" charset="0"/>
            </a:endParaRPr>
          </a:p>
        </p:txBody>
      </p:sp>
      <p:pic>
        <p:nvPicPr>
          <p:cNvPr id="5" name="Grafik 4">
            <a:extLst>
              <a:ext uri="{FF2B5EF4-FFF2-40B4-BE49-F238E27FC236}">
                <a16:creationId xmlns:a16="http://schemas.microsoft.com/office/drawing/2014/main" id="{F6280AB3-93AE-4E94-9DB1-B6D30BE2E2F0}"/>
              </a:ext>
            </a:extLst>
          </p:cNvPr>
          <p:cNvPicPr>
            <a:picLocks noChangeAspect="1"/>
          </p:cNvPicPr>
          <p:nvPr/>
        </p:nvPicPr>
        <p:blipFill>
          <a:blip r:embed="rId4"/>
          <a:stretch>
            <a:fillRect/>
          </a:stretch>
        </p:blipFill>
        <p:spPr>
          <a:xfrm>
            <a:off x="4584164" y="292846"/>
            <a:ext cx="2642532" cy="1963296"/>
          </a:xfrm>
          <a:prstGeom prst="rect">
            <a:avLst/>
          </a:prstGeom>
        </p:spPr>
      </p:pic>
    </p:spTree>
    <p:extLst>
      <p:ext uri="{BB962C8B-B14F-4D97-AF65-F5344CB8AC3E}">
        <p14:creationId xmlns:p14="http://schemas.microsoft.com/office/powerpoint/2010/main" val="26404556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E57C0617-8E3D-4A7D-94BB-18A67F390D32}"/>
              </a:ext>
            </a:extLst>
          </p:cNvPr>
          <p:cNvSpPr/>
          <p:nvPr/>
        </p:nvSpPr>
        <p:spPr>
          <a:xfrm>
            <a:off x="620785" y="486561"/>
            <a:ext cx="10679185" cy="461665"/>
          </a:xfrm>
          <a:prstGeom prst="rect">
            <a:avLst/>
          </a:prstGeom>
        </p:spPr>
        <p:txBody>
          <a:bodyPr wrap="square">
            <a:spAutoFit/>
          </a:bodyPr>
          <a:lstStyle/>
          <a:p>
            <a:pPr algn="ctr"/>
            <a:r>
              <a:rPr lang="de-DE" sz="2400" b="1" dirty="0">
                <a:latin typeface="Arial" panose="020B0604020202020204" pitchFamily="34" charset="0"/>
                <a:cs typeface="Arial" panose="020B0604020202020204" pitchFamily="34" charset="0"/>
              </a:rPr>
              <a:t>	</a:t>
            </a:r>
          </a:p>
        </p:txBody>
      </p:sp>
      <p:sp>
        <p:nvSpPr>
          <p:cNvPr id="4" name="Rechteck 3">
            <a:extLst>
              <a:ext uri="{FF2B5EF4-FFF2-40B4-BE49-F238E27FC236}">
                <a16:creationId xmlns:a16="http://schemas.microsoft.com/office/drawing/2014/main" id="{4598A257-A004-42A0-838F-EC687E05CF0C}"/>
              </a:ext>
            </a:extLst>
          </p:cNvPr>
          <p:cNvSpPr/>
          <p:nvPr/>
        </p:nvSpPr>
        <p:spPr>
          <a:xfrm>
            <a:off x="883227" y="2109355"/>
            <a:ext cx="10780547" cy="2585323"/>
          </a:xfrm>
          <a:prstGeom prst="rect">
            <a:avLst/>
          </a:prstGeom>
        </p:spPr>
        <p:txBody>
          <a:bodyPr wrap="square">
            <a:spAutoFit/>
          </a:bodyPr>
          <a:lstStyle/>
          <a:p>
            <a:endParaRPr lang="de-DE" b="1"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endParaRPr lang="de-DE"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p:txBody>
      </p:sp>
      <p:sp>
        <p:nvSpPr>
          <p:cNvPr id="2" name="Rechteck 1">
            <a:extLst>
              <a:ext uri="{FF2B5EF4-FFF2-40B4-BE49-F238E27FC236}">
                <a16:creationId xmlns:a16="http://schemas.microsoft.com/office/drawing/2014/main" id="{132C8208-9B80-4670-8324-61B5287C3E7F}"/>
              </a:ext>
            </a:extLst>
          </p:cNvPr>
          <p:cNvSpPr/>
          <p:nvPr/>
        </p:nvSpPr>
        <p:spPr>
          <a:xfrm>
            <a:off x="1061049" y="486561"/>
            <a:ext cx="10058400" cy="461665"/>
          </a:xfrm>
          <a:prstGeom prst="rect">
            <a:avLst/>
          </a:prstGeom>
        </p:spPr>
        <p:txBody>
          <a:bodyPr wrap="square">
            <a:spAutoFit/>
          </a:bodyPr>
          <a:lstStyle/>
          <a:p>
            <a:pPr algn="ctr"/>
            <a:r>
              <a:rPr lang="de-DE" sz="2400" b="1" dirty="0">
                <a:latin typeface="Arial" panose="020B0604020202020204" pitchFamily="34" charset="0"/>
                <a:cs typeface="Arial" panose="020B0604020202020204" pitchFamily="34" charset="0"/>
              </a:rPr>
              <a:t>Fragestellungen</a:t>
            </a:r>
          </a:p>
        </p:txBody>
      </p:sp>
      <p:sp>
        <p:nvSpPr>
          <p:cNvPr id="5" name="Rechteck 4">
            <a:extLst>
              <a:ext uri="{FF2B5EF4-FFF2-40B4-BE49-F238E27FC236}">
                <a16:creationId xmlns:a16="http://schemas.microsoft.com/office/drawing/2014/main" id="{CEC1B063-4D7A-4FD8-A36E-0D05AA786687}"/>
              </a:ext>
            </a:extLst>
          </p:cNvPr>
          <p:cNvSpPr/>
          <p:nvPr/>
        </p:nvSpPr>
        <p:spPr>
          <a:xfrm>
            <a:off x="1061049" y="1683522"/>
            <a:ext cx="10058400" cy="646331"/>
          </a:xfrm>
          <a:prstGeom prst="rect">
            <a:avLst/>
          </a:prstGeom>
        </p:spPr>
        <p:txBody>
          <a:bodyPr wrap="square">
            <a:spAutoFit/>
          </a:bodyPr>
          <a:lstStyle/>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p:txBody>
      </p:sp>
      <p:sp>
        <p:nvSpPr>
          <p:cNvPr id="6" name="Rechteck 5">
            <a:extLst>
              <a:ext uri="{FF2B5EF4-FFF2-40B4-BE49-F238E27FC236}">
                <a16:creationId xmlns:a16="http://schemas.microsoft.com/office/drawing/2014/main" id="{3E4D0A0E-A36F-4F9B-84C8-FF4D0585FAB3}"/>
              </a:ext>
            </a:extLst>
          </p:cNvPr>
          <p:cNvSpPr/>
          <p:nvPr/>
        </p:nvSpPr>
        <p:spPr>
          <a:xfrm>
            <a:off x="701040" y="1832355"/>
            <a:ext cx="8646160" cy="2308324"/>
          </a:xfrm>
          <a:prstGeom prst="rect">
            <a:avLst/>
          </a:prstGeom>
        </p:spPr>
        <p:txBody>
          <a:bodyPr wrap="square">
            <a:spAutoFit/>
          </a:bodyPr>
          <a:lstStyle/>
          <a:p>
            <a:pPr marL="285750" indent="-285750">
              <a:buFont typeface="Arial" panose="020B0604020202020204" pitchFamily="34" charset="0"/>
              <a:buChar char="•"/>
            </a:pPr>
            <a:r>
              <a:rPr lang="pt-BR" dirty="0">
                <a:latin typeface="Arial" panose="020B0604020202020204" pitchFamily="34" charset="0"/>
                <a:cs typeface="Arial" panose="020B0604020202020204" pitchFamily="34" charset="0"/>
              </a:rPr>
              <a:t>In wie weit ist der Praxisimpuls hilfreich für unsere Arbeit/ Engagement?</a:t>
            </a:r>
          </a:p>
          <a:p>
            <a:pPr marL="285750" indent="-285750">
              <a:buFont typeface="Arial" panose="020B0604020202020204" pitchFamily="34" charset="0"/>
              <a:buChar char="•"/>
            </a:pPr>
            <a:endParaRPr lang="pt-BR"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pt-BR" dirty="0">
                <a:latin typeface="Arial" panose="020B0604020202020204" pitchFamily="34" charset="0"/>
                <a:cs typeface="Arial" panose="020B0604020202020204" pitchFamily="34" charset="0"/>
              </a:rPr>
              <a:t>Welche Hürden werden in dem jeweiligen Bereich aus Sicht der Angehörigen, der Betroffenen und proffesioneller Suchthilfe für die Behandlung und Unterstützung der Erkrankten und dem Familiensystem gesehen?</a:t>
            </a:r>
          </a:p>
          <a:p>
            <a:pPr marL="285750" indent="-285750">
              <a:buFont typeface="Arial" panose="020B0604020202020204" pitchFamily="34" charset="0"/>
              <a:buChar char="•"/>
            </a:pPr>
            <a:endParaRPr lang="pt-BR"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pt-BR" dirty="0">
                <a:latin typeface="Arial" panose="020B0604020202020204" pitchFamily="34" charset="0"/>
                <a:cs typeface="Arial" panose="020B0604020202020204" pitchFamily="34" charset="0"/>
              </a:rPr>
              <a:t>Durch welche Ansätze könnte es besser gelingen? Prinzipien /Haltung/ Handeln</a:t>
            </a:r>
          </a:p>
          <a:p>
            <a:pPr marL="285750" indent="-285750">
              <a:buFont typeface="Arial" panose="020B0604020202020204" pitchFamily="34" charset="0"/>
              <a:buChar char="•"/>
            </a:pPr>
            <a:endParaRPr lang="pt-BR"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52421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100F37-1FBF-4B6B-AB41-CE6431A1479C}"/>
              </a:ext>
            </a:extLst>
          </p:cNvPr>
          <p:cNvSpPr>
            <a:spLocks noGrp="1"/>
          </p:cNvSpPr>
          <p:nvPr>
            <p:ph type="title"/>
          </p:nvPr>
        </p:nvSpPr>
        <p:spPr/>
        <p:txBody>
          <a:bodyPr/>
          <a:lstStyle/>
          <a:p>
            <a:r>
              <a:rPr lang="de-DE" dirty="0"/>
              <a:t>Praxisbeispiel</a:t>
            </a:r>
          </a:p>
        </p:txBody>
      </p:sp>
      <p:sp>
        <p:nvSpPr>
          <p:cNvPr id="3" name="Inhaltsplatzhalter 2">
            <a:extLst>
              <a:ext uri="{FF2B5EF4-FFF2-40B4-BE49-F238E27FC236}">
                <a16:creationId xmlns:a16="http://schemas.microsoft.com/office/drawing/2014/main" id="{A41C9135-6D7F-4BC3-957C-06D93F5963CC}"/>
              </a:ext>
            </a:extLst>
          </p:cNvPr>
          <p:cNvSpPr>
            <a:spLocks noGrp="1"/>
          </p:cNvSpPr>
          <p:nvPr>
            <p:ph idx="1"/>
          </p:nvPr>
        </p:nvSpPr>
        <p:spPr/>
        <p:txBody>
          <a:bodyPr/>
          <a:lstStyle/>
          <a:p>
            <a:endParaRPr lang="de-DE" dirty="0"/>
          </a:p>
          <a:p>
            <a:pPr algn="ctr"/>
            <a:r>
              <a:rPr lang="de-DE" dirty="0"/>
              <a:t>Suchthilfe</a:t>
            </a:r>
          </a:p>
          <a:p>
            <a:endParaRPr lang="de-DE" dirty="0"/>
          </a:p>
          <a:p>
            <a:endParaRPr lang="de-DE" dirty="0"/>
          </a:p>
          <a:p>
            <a:endParaRPr lang="de-DE" dirty="0"/>
          </a:p>
          <a:p>
            <a:pPr algn="ctr"/>
            <a:r>
              <a:rPr lang="de-DE" dirty="0"/>
              <a:t>Wohnungslosenhilfe</a:t>
            </a:r>
          </a:p>
        </p:txBody>
      </p:sp>
    </p:spTree>
    <p:extLst>
      <p:ext uri="{BB962C8B-B14F-4D97-AF65-F5344CB8AC3E}">
        <p14:creationId xmlns:p14="http://schemas.microsoft.com/office/powerpoint/2010/main" val="20107757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E57C0617-8E3D-4A7D-94BB-18A67F390D32}"/>
              </a:ext>
            </a:extLst>
          </p:cNvPr>
          <p:cNvSpPr/>
          <p:nvPr/>
        </p:nvSpPr>
        <p:spPr>
          <a:xfrm>
            <a:off x="1602298" y="595618"/>
            <a:ext cx="7508147" cy="646331"/>
          </a:xfrm>
          <a:prstGeom prst="rect">
            <a:avLst/>
          </a:prstGeom>
        </p:spPr>
        <p:txBody>
          <a:bodyPr wrap="square">
            <a:spAutoFit/>
          </a:bodyPr>
          <a:lstStyle/>
          <a:p>
            <a:pPr algn="r"/>
            <a:r>
              <a:rPr lang="de-DE" sz="2400" b="1" dirty="0">
                <a:latin typeface="Arial" panose="020B0604020202020204" pitchFamily="34" charset="0"/>
                <a:cs typeface="Arial" panose="020B0604020202020204" pitchFamily="34" charset="0"/>
              </a:rPr>
              <a:t>	</a:t>
            </a:r>
            <a:r>
              <a:rPr lang="de-DE" sz="3600" b="1" dirty="0">
                <a:latin typeface="Arial" panose="020B0604020202020204" pitchFamily="34" charset="0"/>
                <a:cs typeface="Arial" panose="020B0604020202020204" pitchFamily="34" charset="0"/>
              </a:rPr>
              <a:t>Notwenigkeit zur Veränderung</a:t>
            </a:r>
          </a:p>
        </p:txBody>
      </p:sp>
      <p:sp>
        <p:nvSpPr>
          <p:cNvPr id="4" name="Rechteck 3">
            <a:extLst>
              <a:ext uri="{FF2B5EF4-FFF2-40B4-BE49-F238E27FC236}">
                <a16:creationId xmlns:a16="http://schemas.microsoft.com/office/drawing/2014/main" id="{4598A257-A004-42A0-838F-EC687E05CF0C}"/>
              </a:ext>
            </a:extLst>
          </p:cNvPr>
          <p:cNvSpPr/>
          <p:nvPr/>
        </p:nvSpPr>
        <p:spPr>
          <a:xfrm>
            <a:off x="1086928" y="1560710"/>
            <a:ext cx="10023896" cy="4524315"/>
          </a:xfrm>
          <a:prstGeom prst="rect">
            <a:avLst/>
          </a:prstGeom>
        </p:spPr>
        <p:txBody>
          <a:bodyPr wrap="square">
            <a:spAutoFit/>
          </a:bodyPr>
          <a:lstStyle/>
          <a:p>
            <a:r>
              <a:rPr lang="de-DE" b="1" dirty="0">
                <a:latin typeface="Arial" panose="020B0604020202020204" pitchFamily="34" charset="0"/>
                <a:cs typeface="Arial" panose="020B0604020202020204" pitchFamily="34" charset="0"/>
              </a:rPr>
              <a:t>Ausgangslage</a:t>
            </a:r>
          </a:p>
          <a:p>
            <a:endParaRPr lang="de-DE" dirty="0">
              <a:latin typeface="Arial" panose="020B0604020202020204" pitchFamily="34" charset="0"/>
              <a:cs typeface="Arial" panose="020B0604020202020204" pitchFamily="34" charset="0"/>
            </a:endParaRPr>
          </a:p>
          <a:p>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70% der Nutzenden der Wohnungsnotfallhilfe haben eine Suchterkrankung</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5% der Nutzenden der Suchthilfe haben eine Wohnungsproblematik</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Suchtberatung ist traditionell </a:t>
            </a:r>
            <a:r>
              <a:rPr lang="de-DE" dirty="0" err="1">
                <a:latin typeface="Arial" panose="020B0604020202020204" pitchFamily="34" charset="0"/>
                <a:cs typeface="Arial" panose="020B0604020202020204" pitchFamily="34" charset="0"/>
              </a:rPr>
              <a:t>hochschwellig</a:t>
            </a:r>
            <a:r>
              <a:rPr lang="de-DE" dirty="0">
                <a:latin typeface="Arial" panose="020B0604020202020204" pitchFamily="34" charset="0"/>
                <a:cs typeface="Arial" panose="020B0604020202020204" pitchFamily="34" charset="0"/>
              </a:rPr>
              <a:t>, therapeutisch und Abstinenz orientiert</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Die Wohnungsnotfallhilfe ist niedrigschwellig, orientiert sich an den Lebenswelten der Nutzenden und sieht die sozialen Probleme im Vordergrund und arrangiert sich häufig mit der Suchterkrankung</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lvl="2"/>
            <a:endParaRPr lang="de-DE" b="1" dirty="0">
              <a:latin typeface="Arial" panose="020B0604020202020204" pitchFamily="34" charset="0"/>
              <a:cs typeface="Arial" panose="020B0604020202020204" pitchFamily="34" charset="0"/>
            </a:endParaRPr>
          </a:p>
          <a:p>
            <a:pPr>
              <a:buFont typeface="Arial" panose="020B0604020202020204" pitchFamily="34" charset="0"/>
              <a:buChar char="•"/>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6659801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E57C0617-8E3D-4A7D-94BB-18A67F390D32}"/>
              </a:ext>
            </a:extLst>
          </p:cNvPr>
          <p:cNvSpPr/>
          <p:nvPr/>
        </p:nvSpPr>
        <p:spPr>
          <a:xfrm>
            <a:off x="4513277" y="679509"/>
            <a:ext cx="2762361" cy="646331"/>
          </a:xfrm>
          <a:prstGeom prst="rect">
            <a:avLst/>
          </a:prstGeom>
        </p:spPr>
        <p:txBody>
          <a:bodyPr wrap="square">
            <a:spAutoFit/>
          </a:bodyPr>
          <a:lstStyle/>
          <a:p>
            <a:pPr algn="r"/>
            <a:r>
              <a:rPr lang="de-DE" sz="3600" b="1" dirty="0">
                <a:latin typeface="Arial" panose="020B0604020202020204" pitchFamily="34" charset="0"/>
                <a:cs typeface="Arial" panose="020B0604020202020204" pitchFamily="34" charset="0"/>
              </a:rPr>
              <a:t>Projektziele</a:t>
            </a:r>
          </a:p>
        </p:txBody>
      </p:sp>
      <p:sp>
        <p:nvSpPr>
          <p:cNvPr id="4" name="Rechteck 3">
            <a:extLst>
              <a:ext uri="{FF2B5EF4-FFF2-40B4-BE49-F238E27FC236}">
                <a16:creationId xmlns:a16="http://schemas.microsoft.com/office/drawing/2014/main" id="{4598A257-A004-42A0-838F-EC687E05CF0C}"/>
              </a:ext>
            </a:extLst>
          </p:cNvPr>
          <p:cNvSpPr/>
          <p:nvPr/>
        </p:nvSpPr>
        <p:spPr>
          <a:xfrm>
            <a:off x="1052424" y="1984075"/>
            <a:ext cx="10110158" cy="4339650"/>
          </a:xfrm>
          <a:prstGeom prst="rect">
            <a:avLst/>
          </a:prstGeom>
        </p:spPr>
        <p:txBody>
          <a:bodyPr wrap="square">
            <a:spAutoFit/>
          </a:bodyPr>
          <a:lstStyle/>
          <a:p>
            <a:r>
              <a:rPr lang="de-DE" sz="2400" b="1" dirty="0">
                <a:latin typeface="Arial" panose="020B0604020202020204" pitchFamily="34" charset="0"/>
                <a:cs typeface="Arial" panose="020B0604020202020204" pitchFamily="34" charset="0"/>
              </a:rPr>
              <a:t>Ziele</a:t>
            </a:r>
          </a:p>
          <a:p>
            <a:endParaRPr lang="de-DE"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b="1" dirty="0">
                <a:latin typeface="Arial" panose="020B0604020202020204" pitchFamily="34" charset="0"/>
                <a:cs typeface="Arial" panose="020B0604020202020204" pitchFamily="34" charset="0"/>
              </a:rPr>
              <a:t>Kernziel</a:t>
            </a:r>
          </a:p>
          <a:p>
            <a:r>
              <a:rPr lang="de-DE" dirty="0">
                <a:latin typeface="Arial" panose="020B0604020202020204" pitchFamily="34" charset="0"/>
                <a:cs typeface="Arial" panose="020B0604020202020204" pitchFamily="34" charset="0"/>
              </a:rPr>
              <a:t>	Die Teams der Sucht- und Wohnungsnotfallhilfe sind professionell vernetzt, die  	Mitarbeitenden und Nutzenden akzeptieren und nutzen die neue Team- und 	Angebotsstruktur</a:t>
            </a:r>
          </a:p>
          <a:p>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b="1" dirty="0">
                <a:latin typeface="Arial" panose="020B0604020202020204" pitchFamily="34" charset="0"/>
                <a:cs typeface="Arial" panose="020B0604020202020204" pitchFamily="34" charset="0"/>
              </a:rPr>
              <a:t>Wirkungsziel</a:t>
            </a:r>
          </a:p>
          <a:p>
            <a:r>
              <a:rPr lang="de-DE" dirty="0">
                <a:latin typeface="Arial" panose="020B0604020202020204" pitchFamily="34" charset="0"/>
                <a:cs typeface="Arial" panose="020B0604020202020204" pitchFamily="34" charset="0"/>
              </a:rPr>
              <a:t>	Die ganzheitliche Beratung der Nutzenden führt zu einer Verbesserung der sozialen und 	gesundheitlichen Situation. Dies zeigt sich unter anderem in der Steigerung der 	Inanspruchnahme der Suchtberatung und Weitervermittlung im vorhandenen Hilfesystem 	(Entgiftung, Entwöhnung, medizinische Hilfen, Hilfen für psychisch Kranke).</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lvl="2"/>
            <a:endParaRPr lang="de-DE" b="1" dirty="0">
              <a:latin typeface="Arial" panose="020B0604020202020204" pitchFamily="34" charset="0"/>
              <a:cs typeface="Arial" panose="020B0604020202020204" pitchFamily="34" charset="0"/>
            </a:endParaRPr>
          </a:p>
          <a:p>
            <a:pPr>
              <a:buFont typeface="Arial" panose="020B0604020202020204" pitchFamily="34" charset="0"/>
              <a:buChar char="•"/>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293381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E57C0617-8E3D-4A7D-94BB-18A67F390D32}"/>
              </a:ext>
            </a:extLst>
          </p:cNvPr>
          <p:cNvSpPr/>
          <p:nvPr/>
        </p:nvSpPr>
        <p:spPr>
          <a:xfrm>
            <a:off x="620785" y="486561"/>
            <a:ext cx="10679185" cy="830997"/>
          </a:xfrm>
          <a:prstGeom prst="rect">
            <a:avLst/>
          </a:prstGeom>
        </p:spPr>
        <p:txBody>
          <a:bodyPr wrap="square">
            <a:spAutoFit/>
          </a:bodyPr>
          <a:lstStyle/>
          <a:p>
            <a:pPr algn="ctr"/>
            <a:r>
              <a:rPr lang="de-DE" sz="2400" b="1" dirty="0">
                <a:latin typeface="Arial" panose="020B0604020202020204" pitchFamily="34" charset="0"/>
                <a:cs typeface="Arial" panose="020B0604020202020204" pitchFamily="34" charset="0"/>
              </a:rPr>
              <a:t>	Die Vernetzung der Sucht- und Wohnungsnotfallhilfe</a:t>
            </a:r>
          </a:p>
          <a:p>
            <a:pPr algn="ctr"/>
            <a:r>
              <a:rPr lang="de-DE" sz="2400" b="1" dirty="0">
                <a:latin typeface="Arial" panose="020B0604020202020204" pitchFamily="34" charset="0"/>
                <a:cs typeface="Arial" panose="020B0604020202020204" pitchFamily="34" charset="0"/>
              </a:rPr>
              <a:t> im Caritasverband für den Kreis Mettmann</a:t>
            </a:r>
          </a:p>
        </p:txBody>
      </p:sp>
      <p:sp>
        <p:nvSpPr>
          <p:cNvPr id="2" name="Rechteck 1">
            <a:extLst>
              <a:ext uri="{FF2B5EF4-FFF2-40B4-BE49-F238E27FC236}">
                <a16:creationId xmlns:a16="http://schemas.microsoft.com/office/drawing/2014/main" id="{D33100B1-2928-444E-AD35-E1F7C5DAB970}"/>
              </a:ext>
            </a:extLst>
          </p:cNvPr>
          <p:cNvSpPr/>
          <p:nvPr/>
        </p:nvSpPr>
        <p:spPr>
          <a:xfrm>
            <a:off x="1052423" y="1992702"/>
            <a:ext cx="10075652" cy="3970318"/>
          </a:xfrm>
          <a:prstGeom prst="rect">
            <a:avLst/>
          </a:prstGeom>
        </p:spPr>
        <p:txBody>
          <a:bodyPr wrap="square">
            <a:spAutoFit/>
          </a:bodyPr>
          <a:lstStyle/>
          <a:p>
            <a:r>
              <a:rPr lang="de-DE" b="1" dirty="0">
                <a:latin typeface="Arial" panose="020B0604020202020204" pitchFamily="34" charset="0"/>
                <a:cs typeface="Arial" panose="020B0604020202020204" pitchFamily="34" charset="0"/>
              </a:rPr>
              <a:t>Voraussetzungen um eine gute Vernetzung der Dienste zu fördern</a:t>
            </a:r>
          </a:p>
          <a:p>
            <a:endParaRPr lang="de-DE"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de-DE" dirty="0">
                <a:latin typeface="Arial" panose="020B0604020202020204" pitchFamily="34" charset="0"/>
                <a:cs typeface="Arial" panose="020B0604020202020204" pitchFamily="34" charset="0"/>
              </a:rPr>
              <a:t> Haltungen prägen das Tun-Bewusstsein über  eigene Haltung schärfen und den Austausch darüber fördern</a:t>
            </a: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de-DE" dirty="0">
                <a:latin typeface="Arial" panose="020B0604020202020204" pitchFamily="34" charset="0"/>
                <a:cs typeface="Arial" panose="020B0604020202020204" pitchFamily="34" charset="0"/>
              </a:rPr>
              <a:t>Unterstützung durch den Dienstgeber durch finanzielle Mittel und Freistellung der Mitarbeitenden für das Projekt</a:t>
            </a: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de-DE" dirty="0">
                <a:latin typeface="Arial" panose="020B0604020202020204" pitchFamily="34" charset="0"/>
                <a:cs typeface="Arial" panose="020B0604020202020204" pitchFamily="34" charset="0"/>
              </a:rPr>
              <a:t>Bearbeitung von Vorurteilen und alt hergebrachter Herangehensweisen aller Beteiligten</a:t>
            </a: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de-DE" dirty="0">
                <a:latin typeface="Arial" panose="020B0604020202020204" pitchFamily="34" charset="0"/>
                <a:cs typeface="Arial" panose="020B0604020202020204" pitchFamily="34" charset="0"/>
              </a:rPr>
              <a:t>Offenheit für neue Ideen </a:t>
            </a: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de-DE" dirty="0">
                <a:latin typeface="Arial" panose="020B0604020202020204" pitchFamily="34" charset="0"/>
                <a:cs typeface="Arial" panose="020B0604020202020204" pitchFamily="34" charset="0"/>
              </a:rPr>
              <a:t>Zeit für intensiven Austausch der Mitarbeitenden zur Entwicklung von gemeinsamen Zielen und Ideen </a:t>
            </a:r>
          </a:p>
        </p:txBody>
      </p:sp>
    </p:spTree>
    <p:extLst>
      <p:ext uri="{BB962C8B-B14F-4D97-AF65-F5344CB8AC3E}">
        <p14:creationId xmlns:p14="http://schemas.microsoft.com/office/powerpoint/2010/main" val="3014682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E57C0617-8E3D-4A7D-94BB-18A67F390D32}"/>
              </a:ext>
            </a:extLst>
          </p:cNvPr>
          <p:cNvSpPr/>
          <p:nvPr/>
        </p:nvSpPr>
        <p:spPr>
          <a:xfrm>
            <a:off x="620785" y="486561"/>
            <a:ext cx="10679185" cy="830997"/>
          </a:xfrm>
          <a:prstGeom prst="rect">
            <a:avLst/>
          </a:prstGeom>
        </p:spPr>
        <p:txBody>
          <a:bodyPr wrap="square">
            <a:spAutoFit/>
          </a:bodyPr>
          <a:lstStyle/>
          <a:p>
            <a:pPr algn="ctr"/>
            <a:r>
              <a:rPr lang="de-DE" sz="2400" b="1" dirty="0">
                <a:latin typeface="Arial" panose="020B0604020202020204" pitchFamily="34" charset="0"/>
                <a:cs typeface="Arial" panose="020B0604020202020204" pitchFamily="34" charset="0"/>
              </a:rPr>
              <a:t>	Die Vernetzung der Sucht- und Wohnungsnotfallhilfe</a:t>
            </a:r>
          </a:p>
          <a:p>
            <a:pPr algn="ctr"/>
            <a:r>
              <a:rPr lang="de-DE" sz="2400" b="1" dirty="0">
                <a:latin typeface="Arial" panose="020B0604020202020204" pitchFamily="34" charset="0"/>
                <a:cs typeface="Arial" panose="020B0604020202020204" pitchFamily="34" charset="0"/>
              </a:rPr>
              <a:t> im Caritasverband für den Kreis Mettmann</a:t>
            </a:r>
          </a:p>
        </p:txBody>
      </p:sp>
      <p:sp>
        <p:nvSpPr>
          <p:cNvPr id="4" name="Rechteck 3">
            <a:extLst>
              <a:ext uri="{FF2B5EF4-FFF2-40B4-BE49-F238E27FC236}">
                <a16:creationId xmlns:a16="http://schemas.microsoft.com/office/drawing/2014/main" id="{4598A257-A004-42A0-838F-EC687E05CF0C}"/>
              </a:ext>
            </a:extLst>
          </p:cNvPr>
          <p:cNvSpPr/>
          <p:nvPr/>
        </p:nvSpPr>
        <p:spPr>
          <a:xfrm>
            <a:off x="984589" y="1611824"/>
            <a:ext cx="10679185" cy="646331"/>
          </a:xfrm>
          <a:prstGeom prst="rect">
            <a:avLst/>
          </a:prstGeom>
        </p:spPr>
        <p:txBody>
          <a:bodyPr wrap="square">
            <a:spAutoFit/>
          </a:bodyPr>
          <a:lstStyle/>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p:txBody>
      </p:sp>
      <p:sp>
        <p:nvSpPr>
          <p:cNvPr id="2" name="Rechteck 1">
            <a:extLst>
              <a:ext uri="{FF2B5EF4-FFF2-40B4-BE49-F238E27FC236}">
                <a16:creationId xmlns:a16="http://schemas.microsoft.com/office/drawing/2014/main" id="{D33100B1-2928-444E-AD35-E1F7C5DAB970}"/>
              </a:ext>
            </a:extLst>
          </p:cNvPr>
          <p:cNvSpPr/>
          <p:nvPr/>
        </p:nvSpPr>
        <p:spPr>
          <a:xfrm>
            <a:off x="1061049" y="1992703"/>
            <a:ext cx="10041147" cy="2862322"/>
          </a:xfrm>
          <a:prstGeom prst="rect">
            <a:avLst/>
          </a:prstGeom>
        </p:spPr>
        <p:txBody>
          <a:bodyPr wrap="square">
            <a:spAutoFit/>
          </a:bodyPr>
          <a:lstStyle/>
          <a:p>
            <a:pPr marL="285750" indent="-285750">
              <a:buFont typeface="Wingdings" panose="05000000000000000000" pitchFamily="2" charset="2"/>
              <a:buChar char="Ø"/>
            </a:pPr>
            <a:r>
              <a:rPr lang="de-DE" b="1" dirty="0">
                <a:latin typeface="Arial" panose="020B0604020202020204" pitchFamily="34" charset="0"/>
                <a:cs typeface="Arial" panose="020B0604020202020204" pitchFamily="34" charset="0"/>
              </a:rPr>
              <a:t>Erschwernisse im Projekt</a:t>
            </a:r>
          </a:p>
          <a:p>
            <a:pPr marL="285750" indent="-285750">
              <a:buFont typeface="Arial" panose="020B0604020202020204" pitchFamily="34" charset="0"/>
              <a:buChar char="•"/>
            </a:pPr>
            <a:endParaRPr lang="de-DE"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Unterschiedliche örtliche Zuständigkeiten </a:t>
            </a:r>
          </a:p>
          <a:p>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Vorurteile aufgrund ungünstiger Vorerfahrungen in der Zusammenarbeit</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Unbesprochene Annahmen über den jeweils anderen Dienst</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Unterschiedliche Akteure in einem Landkreis mit 10 Kommunen</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0981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E57C0617-8E3D-4A7D-94BB-18A67F390D32}"/>
              </a:ext>
            </a:extLst>
          </p:cNvPr>
          <p:cNvSpPr/>
          <p:nvPr/>
        </p:nvSpPr>
        <p:spPr>
          <a:xfrm>
            <a:off x="620785" y="486561"/>
            <a:ext cx="10679185" cy="461665"/>
          </a:xfrm>
          <a:prstGeom prst="rect">
            <a:avLst/>
          </a:prstGeom>
        </p:spPr>
        <p:txBody>
          <a:bodyPr wrap="square">
            <a:spAutoFit/>
          </a:bodyPr>
          <a:lstStyle/>
          <a:p>
            <a:pPr algn="ctr"/>
            <a:r>
              <a:rPr lang="de-DE" sz="2400" b="1" dirty="0">
                <a:latin typeface="Arial" panose="020B0604020202020204" pitchFamily="34" charset="0"/>
                <a:cs typeface="Arial" panose="020B0604020202020204" pitchFamily="34" charset="0"/>
              </a:rPr>
              <a:t>	</a:t>
            </a:r>
          </a:p>
        </p:txBody>
      </p:sp>
      <p:sp>
        <p:nvSpPr>
          <p:cNvPr id="4" name="Rechteck 3">
            <a:extLst>
              <a:ext uri="{FF2B5EF4-FFF2-40B4-BE49-F238E27FC236}">
                <a16:creationId xmlns:a16="http://schemas.microsoft.com/office/drawing/2014/main" id="{4598A257-A004-42A0-838F-EC687E05CF0C}"/>
              </a:ext>
            </a:extLst>
          </p:cNvPr>
          <p:cNvSpPr/>
          <p:nvPr/>
        </p:nvSpPr>
        <p:spPr>
          <a:xfrm>
            <a:off x="883227" y="2109355"/>
            <a:ext cx="10780547" cy="5078313"/>
          </a:xfrm>
          <a:prstGeom prst="rect">
            <a:avLst/>
          </a:prstGeom>
        </p:spPr>
        <p:txBody>
          <a:bodyPr wrap="square">
            <a:spAutoFit/>
          </a:bodyPr>
          <a:lstStyle/>
          <a:p>
            <a:r>
              <a:rPr lang="de-DE" b="1" dirty="0">
                <a:latin typeface="Arial" panose="020B0604020202020204" pitchFamily="34" charset="0"/>
                <a:cs typeface="Arial" panose="020B0604020202020204" pitchFamily="34" charset="0"/>
              </a:rPr>
              <a:t>Stolpersteine</a:t>
            </a:r>
          </a:p>
          <a:p>
            <a:pPr marL="285750" indent="-285750">
              <a:buFont typeface="Arial" panose="020B0604020202020204" pitchFamily="34" charset="0"/>
              <a:buChar char="•"/>
            </a:pPr>
            <a:endParaRPr lang="de-DE"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Unzureichende personelle Ausstattung in der Wohnungsnotfallhilfe und Suchthilfe</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Hohes Arbeitsaufkommen im Alltag und zusätzliche Belastung durch Renovierung und Umstrukturierung</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Zu wenig Kommunikation in den Teams, konnte durch den gemeinsamen Teamtag aber aufgefangen werden</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Unterschiedliche sozialarbeiterische Herangehensweisen (Haltungen)</a:t>
            </a:r>
          </a:p>
          <a:p>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b="1"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p:txBody>
      </p:sp>
      <p:sp>
        <p:nvSpPr>
          <p:cNvPr id="2" name="Rechteck 1">
            <a:extLst>
              <a:ext uri="{FF2B5EF4-FFF2-40B4-BE49-F238E27FC236}">
                <a16:creationId xmlns:a16="http://schemas.microsoft.com/office/drawing/2014/main" id="{132C8208-9B80-4670-8324-61B5287C3E7F}"/>
              </a:ext>
            </a:extLst>
          </p:cNvPr>
          <p:cNvSpPr/>
          <p:nvPr/>
        </p:nvSpPr>
        <p:spPr>
          <a:xfrm>
            <a:off x="1061049" y="486561"/>
            <a:ext cx="10049774" cy="1200329"/>
          </a:xfrm>
          <a:prstGeom prst="rect">
            <a:avLst/>
          </a:prstGeom>
        </p:spPr>
        <p:txBody>
          <a:bodyPr wrap="square">
            <a:spAutoFit/>
          </a:bodyPr>
          <a:lstStyle/>
          <a:p>
            <a:pPr algn="ctr"/>
            <a:r>
              <a:rPr lang="de-DE" sz="2400" b="1" dirty="0">
                <a:latin typeface="Arial" panose="020B0604020202020204" pitchFamily="34" charset="0"/>
                <a:cs typeface="Arial" panose="020B0604020202020204" pitchFamily="34" charset="0"/>
              </a:rPr>
              <a:t>Die Vernetzung der Sucht- und Wohnungsnotfallhilfe</a:t>
            </a:r>
          </a:p>
          <a:p>
            <a:pPr algn="ctr"/>
            <a:r>
              <a:rPr lang="de-DE" sz="2400" b="1" dirty="0">
                <a:latin typeface="Arial" panose="020B0604020202020204" pitchFamily="34" charset="0"/>
                <a:cs typeface="Arial" panose="020B0604020202020204" pitchFamily="34" charset="0"/>
              </a:rPr>
              <a:t> im Caritasverband für den Kreis Mettmann</a:t>
            </a:r>
          </a:p>
          <a:p>
            <a:pPr algn="ctr"/>
            <a:r>
              <a:rPr lang="de-DE" sz="2400" b="1" dirty="0">
                <a:latin typeface="Arial" panose="020B0604020202020204" pitchFamily="34" charset="0"/>
                <a:cs typeface="Arial" panose="020B0604020202020204" pitchFamily="34" charset="0"/>
              </a:rPr>
              <a:t>als Projekt</a:t>
            </a:r>
          </a:p>
        </p:txBody>
      </p:sp>
    </p:spTree>
    <p:extLst>
      <p:ext uri="{BB962C8B-B14F-4D97-AF65-F5344CB8AC3E}">
        <p14:creationId xmlns:p14="http://schemas.microsoft.com/office/powerpoint/2010/main" val="42127345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hteck 2">
            <a:extLst>
              <a:ext uri="{FF2B5EF4-FFF2-40B4-BE49-F238E27FC236}">
                <a16:creationId xmlns:a16="http://schemas.microsoft.com/office/drawing/2014/main" id="{E57C0617-8E3D-4A7D-94BB-18A67F390D32}"/>
              </a:ext>
            </a:extLst>
          </p:cNvPr>
          <p:cNvSpPr/>
          <p:nvPr/>
        </p:nvSpPr>
        <p:spPr>
          <a:xfrm>
            <a:off x="620785" y="486561"/>
            <a:ext cx="10679185" cy="1200329"/>
          </a:xfrm>
          <a:prstGeom prst="rect">
            <a:avLst/>
          </a:prstGeom>
        </p:spPr>
        <p:txBody>
          <a:bodyPr wrap="square">
            <a:spAutoFit/>
          </a:bodyPr>
          <a:lstStyle/>
          <a:p>
            <a:pPr algn="ctr"/>
            <a:r>
              <a:rPr lang="de-DE" sz="2400" b="1" dirty="0">
                <a:latin typeface="Arial" panose="020B0604020202020204" pitchFamily="34" charset="0"/>
                <a:cs typeface="Arial" panose="020B0604020202020204" pitchFamily="34" charset="0"/>
              </a:rPr>
              <a:t>	Die Vernetzung der Sucht- und Wohnungsnotfallhilfe</a:t>
            </a:r>
          </a:p>
          <a:p>
            <a:pPr algn="ctr"/>
            <a:r>
              <a:rPr lang="de-DE" sz="2400" b="1" dirty="0">
                <a:latin typeface="Arial" panose="020B0604020202020204" pitchFamily="34" charset="0"/>
                <a:cs typeface="Arial" panose="020B0604020202020204" pitchFamily="34" charset="0"/>
              </a:rPr>
              <a:t> im Caritasverband für den Kreis Mettmann</a:t>
            </a:r>
          </a:p>
          <a:p>
            <a:pPr algn="ctr"/>
            <a:r>
              <a:rPr lang="de-DE" sz="2400" b="1" dirty="0">
                <a:latin typeface="Arial" panose="020B0604020202020204" pitchFamily="34" charset="0"/>
                <a:cs typeface="Arial" panose="020B0604020202020204" pitchFamily="34" charset="0"/>
              </a:rPr>
              <a:t>als Projekt</a:t>
            </a:r>
          </a:p>
        </p:txBody>
      </p:sp>
      <p:sp>
        <p:nvSpPr>
          <p:cNvPr id="4" name="Rechteck 3">
            <a:extLst>
              <a:ext uri="{FF2B5EF4-FFF2-40B4-BE49-F238E27FC236}">
                <a16:creationId xmlns:a16="http://schemas.microsoft.com/office/drawing/2014/main" id="{4598A257-A004-42A0-838F-EC687E05CF0C}"/>
              </a:ext>
            </a:extLst>
          </p:cNvPr>
          <p:cNvSpPr/>
          <p:nvPr/>
        </p:nvSpPr>
        <p:spPr>
          <a:xfrm>
            <a:off x="984589" y="1611824"/>
            <a:ext cx="10679185" cy="4801314"/>
          </a:xfrm>
          <a:prstGeom prst="rect">
            <a:avLst/>
          </a:prstGeom>
        </p:spPr>
        <p:txBody>
          <a:bodyPr wrap="square">
            <a:spAutoFit/>
          </a:bodyPr>
          <a:lstStyle/>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de-DE" b="1" dirty="0">
              <a:latin typeface="Arial" panose="020B0604020202020204" pitchFamily="34" charset="0"/>
              <a:cs typeface="Arial" panose="020B0604020202020204" pitchFamily="34" charset="0"/>
            </a:endParaRPr>
          </a:p>
          <a:p>
            <a:endParaRPr lang="de-DE" b="1"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r>
              <a:rPr lang="de-DE" b="1" dirty="0">
                <a:latin typeface="Arial" panose="020B0604020202020204" pitchFamily="34" charset="0"/>
                <a:cs typeface="Arial" panose="020B0604020202020204" pitchFamily="34" charset="0"/>
              </a:rPr>
              <a:t>Projektteam</a:t>
            </a:r>
          </a:p>
          <a:p>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2 </a:t>
            </a:r>
            <a:r>
              <a:rPr lang="de-DE" dirty="0" err="1">
                <a:latin typeface="Arial" panose="020B0604020202020204" pitchFamily="34" charset="0"/>
                <a:cs typeface="Arial" panose="020B0604020202020204" pitchFamily="34" charset="0"/>
              </a:rPr>
              <a:t>Suchthilfe-Mitarbeiter:innen</a:t>
            </a:r>
            <a:r>
              <a:rPr lang="de-DE" dirty="0">
                <a:latin typeface="Arial" panose="020B0604020202020204" pitchFamily="34" charset="0"/>
                <a:cs typeface="Arial" panose="020B0604020202020204" pitchFamily="34" charset="0"/>
              </a:rPr>
              <a:t> (je berufserfahren und berufsjung)  </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2 </a:t>
            </a:r>
            <a:r>
              <a:rPr lang="de-DE" dirty="0" err="1">
                <a:latin typeface="Arial" panose="020B0604020202020204" pitchFamily="34" charset="0"/>
                <a:cs typeface="Arial" panose="020B0604020202020204" pitchFamily="34" charset="0"/>
              </a:rPr>
              <a:t>Wohnungsnotfallhilfe-Mitarbeiter:innen</a:t>
            </a:r>
            <a:r>
              <a:rPr lang="de-DE" dirty="0">
                <a:latin typeface="Arial" panose="020B0604020202020204" pitchFamily="34" charset="0"/>
                <a:cs typeface="Arial" panose="020B0604020202020204" pitchFamily="34" charset="0"/>
              </a:rPr>
              <a:t> (je berufserfahren und berufsjung)</a:t>
            </a:r>
          </a:p>
          <a:p>
            <a:r>
              <a:rPr lang="de-DE" dirty="0">
                <a:latin typeface="Arial" panose="020B0604020202020204" pitchFamily="34" charset="0"/>
                <a:cs typeface="Arial" panose="020B0604020202020204" pitchFamily="34" charset="0"/>
              </a:rPr>
              <a:t> </a:t>
            </a: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1 </a:t>
            </a:r>
            <a:r>
              <a:rPr lang="de-DE" dirty="0" err="1">
                <a:latin typeface="Arial" panose="020B0604020202020204" pitchFamily="34" charset="0"/>
                <a:cs typeface="Arial" panose="020B0604020202020204" pitchFamily="34" charset="0"/>
              </a:rPr>
              <a:t>Schnittstellenmitarbeiter:in</a:t>
            </a: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Abteilungsleiterin	</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de-DE" dirty="0">
                <a:latin typeface="Arial" panose="020B0604020202020204" pitchFamily="34" charset="0"/>
                <a:cs typeface="Arial" panose="020B0604020202020204" pitchFamily="34" charset="0"/>
              </a:rPr>
              <a:t>Regelmäßige Rückkopplung der Ergebnisse mit den jeweiligen Teams</a:t>
            </a: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endParaRPr lang="de-DE" dirty="0">
              <a:latin typeface="Arial" panose="020B0604020202020204" pitchFamily="34" charset="0"/>
              <a:cs typeface="Arial" panose="020B0604020202020204" pitchFamily="34" charset="0"/>
            </a:endParaRPr>
          </a:p>
          <a:p>
            <a:pPr marL="285750" indent="-285750">
              <a:buFont typeface="Wingdings" panose="05000000000000000000" pitchFamily="2" charset="2"/>
              <a:buChar char="Ø"/>
            </a:pPr>
            <a:endParaRPr lang="de-D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26198534"/>
      </p:ext>
    </p:extLst>
  </p:cSld>
  <p:clrMapOvr>
    <a:masterClrMapping/>
  </p:clrMapOvr>
</p:sld>
</file>

<file path=ppt/theme/theme1.xml><?xml version="1.0" encoding="utf-8"?>
<a:theme xmlns:a="http://schemas.openxmlformats.org/drawingml/2006/main" name="Rückblick">
  <a:themeElements>
    <a:clrScheme name="Benutzerdefiniert 9">
      <a:dk1>
        <a:sysClr val="windowText" lastClr="000000"/>
      </a:dk1>
      <a:lt1>
        <a:sysClr val="window" lastClr="FFFFFF"/>
      </a:lt1>
      <a:dk2>
        <a:srgbClr val="696464"/>
      </a:dk2>
      <a:lt2>
        <a:srgbClr val="E9E5DC"/>
      </a:lt2>
      <a:accent1>
        <a:srgbClr val="BFBFBF"/>
      </a:accent1>
      <a:accent2>
        <a:srgbClr val="FF0000"/>
      </a:accent2>
      <a:accent3>
        <a:srgbClr val="A28E6A"/>
      </a:accent3>
      <a:accent4>
        <a:srgbClr val="956251"/>
      </a:accent4>
      <a:accent5>
        <a:srgbClr val="918485"/>
      </a:accent5>
      <a:accent6>
        <a:srgbClr val="855D5D"/>
      </a:accent6>
      <a:hlink>
        <a:srgbClr val="CC9900"/>
      </a:hlink>
      <a:folHlink>
        <a:srgbClr val="96A9A9"/>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02006FA4-1611-4B07-AF7F-85CF6D20EB3E}"/>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D7909B23779FC44987845A5775B4D264" ma:contentTypeVersion="19" ma:contentTypeDescription="Ein neues Dokument erstellen." ma:contentTypeScope="" ma:versionID="69326651135e00263cbb3d2d87eb0dd9">
  <xsd:schema xmlns:xsd="http://www.w3.org/2001/XMLSchema" xmlns:xs="http://www.w3.org/2001/XMLSchema" xmlns:p="http://schemas.microsoft.com/office/2006/metadata/properties" xmlns:ns2="43fc1db0-d867-409c-8014-499d54e572e1" xmlns:ns3="1de4601c-477e-4a6f-8ab0-37f730b8448f" targetNamespace="http://schemas.microsoft.com/office/2006/metadata/properties" ma:root="true" ma:fieldsID="a6dda321ee57826ad2062772f7f96a11" ns2:_="" ns3:_="">
    <xsd:import namespace="43fc1db0-d867-409c-8014-499d54e572e1"/>
    <xsd:import namespace="1de4601c-477e-4a6f-8ab0-37f730b8448f"/>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Tags" minOccurs="0"/>
                <xsd:element ref="ns3:MediaServiceDateTaken"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element ref="ns3:MediaLengthInSeconds" minOccurs="0"/>
                <xsd:element ref="ns3:lcf76f155ced4ddcb4097134ff3c332f" minOccurs="0"/>
                <xsd:element ref="ns2:TaxCatchAll" minOccurs="0"/>
                <xsd:element ref="ns3:MediaServiceObjectDetectorVersions" minOccurs="0"/>
                <xsd:element ref="ns3:MediaServiceSearchProperties" minOccurs="0"/>
                <xsd:element ref="ns3:_Flow_Signoff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fc1db0-d867-409c-8014-499d54e572e1" elementFormDefault="qualified">
    <xsd:import namespace="http://schemas.microsoft.com/office/2006/documentManagement/types"/>
    <xsd:import namespace="http://schemas.microsoft.com/office/infopath/2007/PartnerControls"/>
    <xsd:element name="SharedWithUsers" ma:index="8" nillable="true" ma:displayName="Freigegeben für"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Freigegeben für - Details" ma:description="" ma:internalName="SharedWithDetails" ma:readOnly="true">
      <xsd:simpleType>
        <xsd:restriction base="dms:Note">
          <xsd:maxLength value="255"/>
        </xsd:restriction>
      </xsd:simpleType>
    </xsd:element>
    <xsd:element name="TaxCatchAll" ma:index="23" nillable="true" ma:displayName="Taxonomy Catch All Column" ma:hidden="true" ma:list="{d2e49c43-ea30-4efc-8a9b-63a21693dc67}" ma:internalName="TaxCatchAll" ma:showField="CatchAllData" ma:web="43fc1db0-d867-409c-8014-499d54e572e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1de4601c-477e-4a6f-8ab0-37f730b8448f" elementFormDefault="qualified">
    <xsd:import namespace="http://schemas.microsoft.com/office/2006/documentManagement/types"/>
    <xsd:import namespace="http://schemas.microsoft.com/office/infopath/2007/PartnerControls"/>
    <xsd:element name="MediaServiceMetadata" ma:index="10" nillable="true" ma:displayName="MediaServiceMetadata" ma:description="" ma:hidden="true" ma:internalName="MediaServiceMetadata" ma:readOnly="true">
      <xsd:simpleType>
        <xsd:restriction base="dms:Note"/>
      </xsd:simpleType>
    </xsd:element>
    <xsd:element name="MediaServiceFastMetadata" ma:index="11" nillable="true" ma:displayName="MediaServiceFastMetadata" ma:description="" ma:hidden="true" ma:internalName="MediaServiceFastMetadata" ma:readOnly="true">
      <xsd:simpleType>
        <xsd:restriction base="dms:Note"/>
      </xsd:simpleType>
    </xsd:element>
    <xsd:element name="MediaServiceAutoTags" ma:index="12" nillable="true" ma:displayName="MediaServiceAutoTags" ma:description="" ma:internalName="MediaServiceAutoTags" ma:readOnly="true">
      <xsd:simpleType>
        <xsd:restriction base="dms:Text"/>
      </xsd:simpleType>
    </xsd:element>
    <xsd:element name="MediaServiceDateTaken" ma:index="13" nillable="true" ma:displayName="MediaServiceDateTaken" ma:description="" ma:hidden="true" ma:internalName="MediaServiceDateTaken" ma:readOnly="true">
      <xsd:simpleType>
        <xsd:restriction base="dms:Text"/>
      </xsd:simpleType>
    </xsd:element>
    <xsd:element name="MediaServiceLocation" ma:index="14" nillable="true" ma:displayName="MediaServiceLocation" ma:description="" ma:internalName="MediaServiceLocation" ma:readOnly="true">
      <xsd:simpleType>
        <xsd:restriction base="dms:Text"/>
      </xsd:simpleType>
    </xsd:element>
    <xsd:element name="MediaServiceOCR" ma:index="15" nillable="true" ma:displayName="MediaServiceOCR"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Bildmarkierungen" ma:readOnly="false" ma:fieldId="{5cf76f15-5ced-4ddc-b409-7134ff3c332f}" ma:taxonomyMulti="true" ma:sspId="23cc1c21-cd99-4c72-9a50-0ad27cf2cbf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_Flow_SignoffStatus" ma:index="26" nillable="true" ma:displayName="Status Unterschrift" ma:internalName="Status_x0020_Unterschrift">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1de4601c-477e-4a6f-8ab0-37f730b8448f" xsi:nil="true"/>
    <lcf76f155ced4ddcb4097134ff3c332f xmlns="1de4601c-477e-4a6f-8ab0-37f730b8448f">
      <Terms xmlns="http://schemas.microsoft.com/office/infopath/2007/PartnerControls"/>
    </lcf76f155ced4ddcb4097134ff3c332f>
    <TaxCatchAll xmlns="43fc1db0-d867-409c-8014-499d54e572e1" xsi:nil="true"/>
  </documentManagement>
</p:properties>
</file>

<file path=customXml/itemProps1.xml><?xml version="1.0" encoding="utf-8"?>
<ds:datastoreItem xmlns:ds="http://schemas.openxmlformats.org/officeDocument/2006/customXml" ds:itemID="{FA5F3DCF-71DC-4454-9689-A4CB547F5030}"/>
</file>

<file path=customXml/itemProps2.xml><?xml version="1.0" encoding="utf-8"?>
<ds:datastoreItem xmlns:ds="http://schemas.openxmlformats.org/officeDocument/2006/customXml" ds:itemID="{2B72B620-E7B1-4E80-BF83-AFE6D6E64F9D}"/>
</file>

<file path=customXml/itemProps3.xml><?xml version="1.0" encoding="utf-8"?>
<ds:datastoreItem xmlns:ds="http://schemas.openxmlformats.org/officeDocument/2006/customXml" ds:itemID="{81D07291-ADE4-4A1A-B3AC-2C67B6D9C829}"/>
</file>

<file path=docProps/app.xml><?xml version="1.0" encoding="utf-8"?>
<Properties xmlns="http://schemas.openxmlformats.org/officeDocument/2006/extended-properties" xmlns:vt="http://schemas.openxmlformats.org/officeDocument/2006/docPropsVTypes">
  <Template>Retrospect</Template>
  <TotalTime>0</TotalTime>
  <Words>1247</Words>
  <Application>Microsoft Office PowerPoint</Application>
  <PresentationFormat>Breitbild</PresentationFormat>
  <Paragraphs>314</Paragraphs>
  <Slides>22</Slides>
  <Notes>4</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22</vt:i4>
      </vt:variant>
    </vt:vector>
  </HeadingPairs>
  <TitlesOfParts>
    <vt:vector size="26" baseType="lpstr">
      <vt:lpstr>Arial</vt:lpstr>
      <vt:lpstr>Calibri</vt:lpstr>
      <vt:lpstr>Wingdings</vt:lpstr>
      <vt:lpstr>Rückblick</vt:lpstr>
      <vt:lpstr>     Suchthilfe meets Wohnungslosenhilfe, ein Modellprojekt stellt sich vor  Jahresfachtagung der arwed e.V. 04.07.2025 - 05.07.2025  </vt:lpstr>
      <vt:lpstr>Einstiegsübung</vt:lpstr>
      <vt:lpstr>Praxisbeispiel</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2019 hat viele Gründe zu feiern - 70 Jahre BRD, 30 Jahre Mauerfall und mehr</dc:title>
  <dc:creator>Marketing</dc:creator>
  <cp:lastModifiedBy>Neveling, Katja</cp:lastModifiedBy>
  <cp:revision>910</cp:revision>
  <cp:lastPrinted>2025-06-23T15:58:34Z</cp:lastPrinted>
  <dcterms:created xsi:type="dcterms:W3CDTF">2019-06-13T08:12:21Z</dcterms:created>
  <dcterms:modified xsi:type="dcterms:W3CDTF">2025-07-03T12:30:19Z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0x010100D7909B23779FC44987845A5775B4D264</vt:lpwstr>
  </property>
</Properties>
</file>